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4"/>
  </p:notesMasterIdLst>
  <p:sldIdLst>
    <p:sldId id="256" r:id="rId2"/>
    <p:sldId id="257" r:id="rId3"/>
    <p:sldId id="263" r:id="rId4"/>
    <p:sldId id="264" r:id="rId5"/>
    <p:sldId id="265" r:id="rId6"/>
    <p:sldId id="266" r:id="rId7"/>
    <p:sldId id="258" r:id="rId8"/>
    <p:sldId id="267" r:id="rId9"/>
    <p:sldId id="277" r:id="rId10"/>
    <p:sldId id="259" r:id="rId11"/>
    <p:sldId id="269" r:id="rId12"/>
    <p:sldId id="268" r:id="rId13"/>
    <p:sldId id="271" r:id="rId14"/>
    <p:sldId id="270" r:id="rId15"/>
    <p:sldId id="272" r:id="rId16"/>
    <p:sldId id="260" r:id="rId17"/>
    <p:sldId id="261" r:id="rId18"/>
    <p:sldId id="278" r:id="rId19"/>
    <p:sldId id="273" r:id="rId20"/>
    <p:sldId id="274" r:id="rId21"/>
    <p:sldId id="275" r:id="rId22"/>
    <p:sldId id="276" r:id="rId23"/>
  </p:sldIdLst>
  <p:sldSz cx="9144000" cy="6858000" type="screen4x3"/>
  <p:notesSz cx="6858000" cy="9144000"/>
  <p:embeddedFontLst>
    <p:embeddedFont>
      <p:font typeface="Gill Sans MT" panose="020B0502020104020203" pitchFamily="34" charset="0"/>
      <p:regular r:id="rId25"/>
      <p:bold r:id="rId26"/>
      <p:italic r:id="rId27"/>
      <p:boldItalic r:id="rId28"/>
    </p:embeddedFont>
    <p:embeddedFont>
      <p:font typeface="Wingdings 2" panose="05020102010507070707" pitchFamily="18" charset="2"/>
      <p:regular r:id="rId29"/>
    </p:embeddedFont>
    <p:embeddedFont>
      <p:font typeface="Bradley Hand ITC" panose="03070402050302030203" pitchFamily="66" charset="0"/>
      <p:regular r:id="rId30"/>
    </p:embeddedFont>
    <p:embeddedFont>
      <p:font typeface="Calibri" panose="020F0502020204030204" pitchFamily="34" charset="0"/>
      <p:regular r:id="rId31"/>
      <p:bold r:id="rId32"/>
      <p:italic r:id="rId33"/>
      <p:boldItalic r:id="rId34"/>
    </p:embeddedFont>
    <p:embeddedFont>
      <p:font typeface="맑은 고딕" panose="020B0503020000020004" pitchFamily="34" charset="-127"/>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82" autoAdjust="0"/>
  </p:normalViewPr>
  <p:slideViewPr>
    <p:cSldViewPr>
      <p:cViewPr varScale="1">
        <p:scale>
          <a:sx n="59" d="100"/>
          <a:sy n="59" d="100"/>
        </p:scale>
        <p:origin x="-11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DDB0E-2BCF-43C7-8346-636CDE8E6052}" type="datetimeFigureOut">
              <a:rPr lang="en-US" smtClean="0"/>
              <a:pPr/>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67242-58F9-4469-88F5-E70E8CA22E35}" type="slidenum">
              <a:rPr lang="en-US" smtClean="0"/>
              <a:pPr/>
              <a:t>‹#›</a:t>
            </a:fld>
            <a:endParaRPr lang="en-US"/>
          </a:p>
        </p:txBody>
      </p:sp>
    </p:spTree>
    <p:extLst>
      <p:ext uri="{BB962C8B-B14F-4D97-AF65-F5344CB8AC3E}">
        <p14:creationId xmlns:p14="http://schemas.microsoft.com/office/powerpoint/2010/main" val="88402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594 Brown</a:t>
            </a:r>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David anticipated what was truly</a:t>
            </a:r>
            <a:r>
              <a:rPr lang="en-US" baseline="0" dirty="0" smtClean="0"/>
              <a:t> meant in being gathered to his people when he anticipated joining his son one day.</a:t>
            </a:r>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soul doesn’t need a brain to remember anymore than</a:t>
            </a:r>
            <a:r>
              <a:rPr lang="en-US" baseline="0" dirty="0" smtClean="0"/>
              <a:t> it needs a mouth to cry out (v. 24).</a:t>
            </a:r>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Samuel</a:t>
            </a:r>
            <a:r>
              <a:rPr lang="en-US" baseline="0" dirty="0" smtClean="0"/>
              <a:t> remembered what he preached to Saul in 15:27-29; he also remembered that Saul did not obey. He remembered </a:t>
            </a:r>
            <a:r>
              <a:rPr lang="en-US" baseline="0" dirty="0" err="1" smtClean="0"/>
              <a:t>Amalek</a:t>
            </a:r>
            <a:r>
              <a:rPr lang="en-US" baseline="0" dirty="0" smtClean="0"/>
              <a:t> and the hideous crimes that he committed against the Lord’s people.</a:t>
            </a:r>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rich man lived during a time when Moses and the prophets were in force. This</a:t>
            </a:r>
            <a:r>
              <a:rPr lang="en-US" baseline="0" dirty="0" smtClean="0"/>
              <a:t> proves that he did not see Abraham on earth because according to Paul, Abraham lived 430 years earlier than the giving of the Law of Moses (Gal. 3:16-18). </a:t>
            </a:r>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pPr/>
              <a:t>8</a:t>
            </a:fld>
            <a:endParaRPr lang="en-US"/>
          </a:p>
        </p:txBody>
      </p:sp>
    </p:spTree>
    <p:extLst>
      <p:ext uri="{BB962C8B-B14F-4D97-AF65-F5344CB8AC3E}">
        <p14:creationId xmlns:p14="http://schemas.microsoft.com/office/powerpoint/2010/main" val="184595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Hence I have proven</a:t>
            </a:r>
            <a:r>
              <a:rPr lang="en-US" baseline="0" dirty="0" smtClean="0"/>
              <a:t> the proposition from the scriptures that Bible saints are recognized by the wicked and the righteous.</a:t>
            </a:r>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4595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history</a:t>
            </a:r>
            <a:r>
              <a:rPr lang="en-US" baseline="0" dirty="0" smtClean="0"/>
              <a:t> of the soul after death is herein affirmed to continue to exist and to exist with others.</a:t>
            </a:r>
          </a:p>
        </p:txBody>
      </p:sp>
      <p:sp>
        <p:nvSpPr>
          <p:cNvPr id="4" name="Slide Number Placeholder 3"/>
          <p:cNvSpPr>
            <a:spLocks noGrp="1"/>
          </p:cNvSpPr>
          <p:nvPr>
            <p:ph type="sldNum" sz="quarter" idx="10"/>
          </p:nvPr>
        </p:nvSpPr>
        <p:spPr/>
        <p:txBody>
          <a:bodyPr/>
          <a:lstStyle/>
          <a:p>
            <a:fld id="{25967242-58F9-4469-88F5-E70E8CA22E35}"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Mt 22:32  ‘I am the God of Abraham, the God of Isaac, and the God of Jacob’? God is not the God of the dead, but of the living."</a:t>
            </a:r>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Pronunciation: ` </a:t>
            </a:r>
            <a:r>
              <a:rPr lang="en-US" sz="1200" b="0" i="0" kern="1200" dirty="0" err="1" smtClean="0">
                <a:solidFill>
                  <a:schemeClr val="tx1"/>
                </a:solidFill>
                <a:effectLst/>
                <a:latin typeface="+mn-lt"/>
                <a:ea typeface="+mn-ea"/>
                <a:cs typeface="+mn-cs"/>
              </a:rPr>
              <a:t>Abarim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ab</a:t>
            </a:r>
            <a:r>
              <a:rPr lang="en-US" sz="1200" b="0" i="0" kern="1200" dirty="0" smtClean="0">
                <a:solidFill>
                  <a:schemeClr val="tx1"/>
                </a:solidFill>
                <a:effectLst/>
                <a:latin typeface="+mn-lt"/>
                <a:ea typeface="+mn-ea"/>
                <a:cs typeface="+mn-cs"/>
              </a:rPr>
              <a:t>-aw-</a:t>
            </a:r>
            <a:r>
              <a:rPr lang="en-US" sz="1200" b="0" i="0" kern="1200" dirty="0" err="1" smtClean="0">
                <a:solidFill>
                  <a:schemeClr val="tx1"/>
                </a:solidFill>
                <a:effectLst/>
                <a:latin typeface="+mn-lt"/>
                <a:ea typeface="+mn-ea"/>
                <a:cs typeface="+mn-cs"/>
              </a:rPr>
              <a:t>reem</a:t>
            </a:r>
            <a:r>
              <a:rPr lang="en-US" sz="1200" b="0" i="0" kern="1200" dirty="0" smtClean="0">
                <a:solidFill>
                  <a:schemeClr val="tx1"/>
                </a:solidFill>
                <a:effectLst/>
                <a:latin typeface="+mn-lt"/>
                <a:ea typeface="+mn-ea"/>
                <a:cs typeface="+mn-cs"/>
              </a:rPr>
              <a:t>‘]. But Moses</a:t>
            </a:r>
            <a:r>
              <a:rPr lang="en-US" sz="1200" b="0" i="0" kern="1200" baseline="0" dirty="0" smtClean="0">
                <a:solidFill>
                  <a:schemeClr val="tx1"/>
                </a:solidFill>
                <a:effectLst/>
                <a:latin typeface="+mn-lt"/>
                <a:ea typeface="+mn-ea"/>
                <a:cs typeface="+mn-cs"/>
              </a:rPr>
              <a:t> was not buried where anyone could find him. His burial was a mystery to the people (Deut. 34:5, 6).</a:t>
            </a:r>
            <a:endParaRPr lang="en-US" dirty="0"/>
          </a:p>
        </p:txBody>
      </p:sp>
      <p:sp>
        <p:nvSpPr>
          <p:cNvPr id="4" name="Slide Number Placeholder 3"/>
          <p:cNvSpPr>
            <a:spLocks noGrp="1"/>
          </p:cNvSpPr>
          <p:nvPr>
            <p:ph type="sldNum" sz="quarter" idx="10"/>
          </p:nvPr>
        </p:nvSpPr>
        <p:spPr/>
        <p:txBody>
          <a:bodyPr/>
          <a:lstStyle/>
          <a:p>
            <a:fld id="{25967242-58F9-4469-88F5-E70E8CA22E3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73801-50DA-4C58-9EF3-69BFF30416E6}"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B08E-6A1F-4875-8A7A-6E2A8024F68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73801-50DA-4C58-9EF3-69BFF30416E6}"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B08E-6A1F-4875-8A7A-6E2A8024F688}"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86C73801-50DA-4C58-9EF3-69BFF30416E6}"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B08E-6A1F-4875-8A7A-6E2A8024F688}" type="slidenum">
              <a:rPr lang="en-US" smtClean="0"/>
              <a:pPr/>
              <a:t>‹#›</a:t>
            </a:fld>
            <a:endParaRPr 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73801-50DA-4C58-9EF3-69BFF30416E6}"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B08E-6A1F-4875-8A7A-6E2A8024F688}" type="slidenum">
              <a:rPr lang="en-US" smtClean="0"/>
              <a:pPr/>
              <a:t>‹#›</a:t>
            </a:fld>
            <a:endParaRPr 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73801-50DA-4C58-9EF3-69BFF30416E6}"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4B08E-6A1F-4875-8A7A-6E2A8024F688}" type="slidenum">
              <a:rPr lang="en-US" smtClean="0"/>
              <a:pPr/>
              <a:t>‹#›</a:t>
            </a:fld>
            <a:endParaRPr 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73801-50DA-4C58-9EF3-69BFF30416E6}"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4B08E-6A1F-4875-8A7A-6E2A8024F688}" type="slidenum">
              <a:rPr lang="en-US" smtClean="0"/>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73801-50DA-4C58-9EF3-69BFF30416E6}" type="datetimeFigureOut">
              <a:rPr lang="en-US" smtClean="0"/>
              <a:pPr/>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4B08E-6A1F-4875-8A7A-6E2A8024F688}"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C73801-50DA-4C58-9EF3-69BFF30416E6}"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4B08E-6A1F-4875-8A7A-6E2A8024F688}"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73801-50DA-4C58-9EF3-69BFF30416E6}"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4B08E-6A1F-4875-8A7A-6E2A8024F688}" type="slidenum">
              <a:rPr lang="en-US" smtClean="0"/>
              <a:pPr/>
              <a:t>‹#›</a:t>
            </a:fld>
            <a:endParaRPr 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73801-50DA-4C58-9EF3-69BFF30416E6}"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4B08E-6A1F-4875-8A7A-6E2A8024F688}" type="slidenum">
              <a:rPr lang="en-US" smtClean="0"/>
              <a:pPr/>
              <a:t>‹#›</a:t>
            </a:fld>
            <a:endParaRPr 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73801-50DA-4C58-9EF3-69BFF30416E6}"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4B08E-6A1F-4875-8A7A-6E2A8024F688}" type="slidenum">
              <a:rPr lang="en-US" smtClean="0"/>
              <a:pPr/>
              <a:t>‹#›</a:t>
            </a:fld>
            <a:endParaRPr 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86C73801-50DA-4C58-9EF3-69BFF30416E6}" type="datetimeFigureOut">
              <a:rPr lang="en-US" smtClean="0"/>
              <a:pPr/>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BDE4B08E-6A1F-4875-8A7A-6E2A8024F688}" type="slidenum">
              <a:rPr lang="en-US" smtClean="0"/>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Recognition AFTER Death?</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3771594" y="6488668"/>
            <a:ext cx="4527650" cy="338554"/>
          </a:xfrm>
          <a:prstGeom prst="rect">
            <a:avLst/>
          </a:prstGeom>
          <a:noFill/>
        </p:spPr>
        <p:txBody>
          <a:bodyPr wrap="none" rtlCol="0">
            <a:spAutoFit/>
          </a:bodyPr>
          <a:lstStyle/>
          <a:p>
            <a:r>
              <a:rPr lang="en-US" sz="1600" i="1" dirty="0" smtClean="0"/>
              <a:t>All verses are from the NKJV unless otherwise noted.</a:t>
            </a:r>
            <a:endParaRPr lang="en-US" sz="1600" i="1" dirty="0"/>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 #3</a:t>
            </a:r>
            <a:endParaRPr lang="en-US" dirty="0"/>
          </a:p>
        </p:txBody>
      </p:sp>
      <p:sp>
        <p:nvSpPr>
          <p:cNvPr id="3" name="Text Placeholder 2"/>
          <p:cNvSpPr>
            <a:spLocks noGrp="1"/>
          </p:cNvSpPr>
          <p:nvPr>
            <p:ph type="body" idx="1"/>
          </p:nvPr>
        </p:nvSpPr>
        <p:spPr/>
        <p:txBody>
          <a:bodyPr/>
          <a:lstStyle/>
          <a:p>
            <a:r>
              <a:rPr lang="en-US" dirty="0" smtClean="0"/>
              <a:t>WE WILL RECOGNIZE EACH OTHER</a:t>
            </a:r>
            <a:endParaRPr lang="en-US" dirty="0"/>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382000" cy="762000"/>
          </a:xfrm>
        </p:spPr>
        <p:txBody>
          <a:bodyPr>
            <a:normAutofit fontScale="92500"/>
          </a:bodyPr>
          <a:lstStyle/>
          <a:p>
            <a:r>
              <a:rPr lang="en-US" dirty="0" smtClean="0"/>
              <a:t>THE CASE OF ABRAHAM’S DEATH (Gen. 25:7-9)</a:t>
            </a:r>
          </a:p>
        </p:txBody>
      </p:sp>
      <p:sp>
        <p:nvSpPr>
          <p:cNvPr id="4" name="Title 3"/>
          <p:cNvSpPr>
            <a:spLocks noGrp="1"/>
          </p:cNvSpPr>
          <p:nvPr>
            <p:ph type="title"/>
          </p:nvPr>
        </p:nvSpPr>
        <p:spPr/>
        <p:txBody>
          <a:bodyPr>
            <a:normAutofit fontScale="90000"/>
          </a:bodyPr>
          <a:lstStyle/>
          <a:p>
            <a:pPr algn="r"/>
            <a:r>
              <a:rPr lang="en-US" dirty="0" smtClean="0"/>
              <a:t>EVIDENCE—</a:t>
            </a:r>
            <a:r>
              <a:rPr lang="en-US" sz="3200" b="1" dirty="0" smtClean="0"/>
              <a:t>THE ABILITY TO RECOGNIZE DECEASED ANCESTORS</a:t>
            </a:r>
            <a:endParaRPr lang="en-US" sz="3200" b="1" dirty="0"/>
          </a:p>
        </p:txBody>
      </p:sp>
      <p:sp>
        <p:nvSpPr>
          <p:cNvPr id="6" name="Rectangle 5"/>
          <p:cNvSpPr/>
          <p:nvPr/>
        </p:nvSpPr>
        <p:spPr>
          <a:xfrm>
            <a:off x="990600" y="2438400"/>
            <a:ext cx="5867400" cy="4154984"/>
          </a:xfrm>
          <a:prstGeom prst="rect">
            <a:avLst/>
          </a:prstGeom>
        </p:spPr>
        <p:txBody>
          <a:bodyPr wrap="square">
            <a:spAutoFit/>
          </a:bodyPr>
          <a:lstStyle/>
          <a:p>
            <a:pPr>
              <a:lnSpc>
                <a:spcPts val="2600"/>
              </a:lnSpc>
            </a:pP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7  This is the sum of the years of Abraham’s life which he lived: one hundred and seventy-five years.</a:t>
            </a:r>
          </a:p>
          <a:p>
            <a:pPr>
              <a:lnSpc>
                <a:spcPts val="2600"/>
              </a:lnSpc>
            </a:pP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8  Then Abraham breathed his last and died in a good old age, an old man and full of years, and was gathered to his people.</a:t>
            </a:r>
          </a:p>
          <a:p>
            <a:pPr>
              <a:lnSpc>
                <a:spcPts val="2600"/>
              </a:lnSpc>
            </a:pP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9  And his sons Isaac and Ishmael buried him in the cave of </a:t>
            </a:r>
            <a:r>
              <a:rPr lang="en-US" sz="2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Machpelah</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which is before </a:t>
            </a:r>
            <a:r>
              <a:rPr lang="en-US" sz="2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Mamre</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in the field of </a:t>
            </a:r>
            <a:r>
              <a:rPr lang="en-US" sz="2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Ephron</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the son of </a:t>
            </a:r>
            <a:r>
              <a:rPr lang="en-US" sz="2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Zohar</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the Hittite,</a:t>
            </a:r>
          </a:p>
          <a:p>
            <a:pPr>
              <a:lnSpc>
                <a:spcPts val="2600"/>
              </a:lnSpc>
            </a:pP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TextBox 7"/>
          <p:cNvSpPr txBox="1"/>
          <p:nvPr/>
        </p:nvSpPr>
        <p:spPr>
          <a:xfrm>
            <a:off x="7086600" y="2438400"/>
            <a:ext cx="18288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spc="-150" dirty="0" smtClean="0"/>
              <a:t>SEQUENCE</a:t>
            </a:r>
          </a:p>
          <a:p>
            <a:pPr marL="342900" indent="-342900">
              <a:buAutoNum type="arabicPeriod"/>
            </a:pPr>
            <a:r>
              <a:rPr lang="en-US" sz="2400" dirty="0" smtClean="0"/>
              <a:t>Last breath</a:t>
            </a:r>
          </a:p>
          <a:p>
            <a:pPr marL="342900" indent="-342900">
              <a:buAutoNum type="arabicPeriod"/>
            </a:pPr>
            <a:r>
              <a:rPr lang="en-US" sz="2400" dirty="0" smtClean="0"/>
              <a:t>Died</a:t>
            </a:r>
          </a:p>
          <a:p>
            <a:pPr marL="342900" indent="-342900">
              <a:buAutoNum type="arabicPeriod"/>
            </a:pPr>
            <a:r>
              <a:rPr lang="en-US" sz="2400" dirty="0" smtClean="0"/>
              <a:t>Gather to his people</a:t>
            </a:r>
          </a:p>
          <a:p>
            <a:pPr marL="342900" indent="-342900">
              <a:buAutoNum type="arabicPeriod"/>
            </a:pPr>
            <a:r>
              <a:rPr lang="en-US" sz="2400" dirty="0" smtClean="0"/>
              <a:t>Buried</a:t>
            </a:r>
            <a:endParaRPr lang="en-US" sz="2400" dirty="0"/>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762000"/>
          </a:xfrm>
        </p:spPr>
        <p:txBody>
          <a:bodyPr/>
          <a:lstStyle/>
          <a:p>
            <a:r>
              <a:rPr lang="en-US" dirty="0" smtClean="0"/>
              <a:t>THE CASE OF ISAAC’S DEATH (Gen. 35:29)</a:t>
            </a:r>
          </a:p>
        </p:txBody>
      </p:sp>
      <p:sp>
        <p:nvSpPr>
          <p:cNvPr id="4" name="Title 3"/>
          <p:cNvSpPr>
            <a:spLocks noGrp="1"/>
          </p:cNvSpPr>
          <p:nvPr>
            <p:ph type="title"/>
          </p:nvPr>
        </p:nvSpPr>
        <p:spPr/>
        <p:txBody>
          <a:bodyPr>
            <a:normAutofit fontScale="90000"/>
          </a:bodyPr>
          <a:lstStyle/>
          <a:p>
            <a:pPr algn="r"/>
            <a:r>
              <a:rPr lang="en-US" dirty="0" smtClean="0"/>
              <a:t>EVIDENCE—</a:t>
            </a:r>
            <a:r>
              <a:rPr lang="en-US" sz="3200" b="1" dirty="0" smtClean="0"/>
              <a:t>THE ABILITY TO RECOGNIZE DECEASED ANCESTORS</a:t>
            </a:r>
            <a:endParaRPr lang="en-US" sz="3200" b="1" dirty="0"/>
          </a:p>
        </p:txBody>
      </p:sp>
      <p:sp>
        <p:nvSpPr>
          <p:cNvPr id="6" name="Rectangle 5"/>
          <p:cNvSpPr/>
          <p:nvPr/>
        </p:nvSpPr>
        <p:spPr>
          <a:xfrm>
            <a:off x="990600" y="2438400"/>
            <a:ext cx="5867400" cy="1938992"/>
          </a:xfrm>
          <a:prstGeom prst="rect">
            <a:avLst/>
          </a:prstGeom>
        </p:spPr>
        <p:txBody>
          <a:bodyPr wrap="square">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So Isaac breathed his last and died, and was gathered to his people, being old and full of days. And his sons Esau and Jacob buried him.</a:t>
            </a:r>
          </a:p>
          <a:p>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TextBox 7"/>
          <p:cNvSpPr txBox="1"/>
          <p:nvPr/>
        </p:nvSpPr>
        <p:spPr>
          <a:xfrm>
            <a:off x="7086600" y="2438400"/>
            <a:ext cx="18288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spc="-150" dirty="0" smtClean="0"/>
              <a:t>SEQUENCE</a:t>
            </a:r>
          </a:p>
          <a:p>
            <a:pPr marL="342900" indent="-342900">
              <a:buAutoNum type="arabicPeriod"/>
            </a:pPr>
            <a:r>
              <a:rPr lang="en-US" sz="2400" dirty="0" smtClean="0"/>
              <a:t>Last breath</a:t>
            </a:r>
          </a:p>
          <a:p>
            <a:pPr marL="342900" indent="-342900">
              <a:buAutoNum type="arabicPeriod"/>
            </a:pPr>
            <a:r>
              <a:rPr lang="en-US" sz="2400" dirty="0" smtClean="0"/>
              <a:t>Died</a:t>
            </a:r>
          </a:p>
          <a:p>
            <a:pPr marL="342900" indent="-342900">
              <a:buAutoNum type="arabicPeriod"/>
            </a:pPr>
            <a:r>
              <a:rPr lang="en-US" sz="2400" dirty="0" smtClean="0"/>
              <a:t>Gather to his people</a:t>
            </a:r>
          </a:p>
          <a:p>
            <a:pPr marL="342900" indent="-342900">
              <a:buAutoNum type="arabicPeriod"/>
            </a:pPr>
            <a:r>
              <a:rPr lang="en-US" sz="2400" dirty="0" smtClean="0"/>
              <a:t>Buried</a:t>
            </a:r>
            <a:endParaRPr lang="en-US" sz="2400" dirty="0"/>
          </a:p>
        </p:txBody>
      </p:sp>
      <p:sp>
        <p:nvSpPr>
          <p:cNvPr id="2" name="TextBox 1"/>
          <p:cNvSpPr txBox="1"/>
          <p:nvPr/>
        </p:nvSpPr>
        <p:spPr>
          <a:xfrm>
            <a:off x="4648200" y="2286000"/>
            <a:ext cx="300082" cy="369332"/>
          </a:xfrm>
          <a:prstGeom prst="rect">
            <a:avLst/>
          </a:prstGeom>
          <a:noFill/>
        </p:spPr>
        <p:txBody>
          <a:bodyPr wrap="none" rtlCol="0">
            <a:spAutoFit/>
          </a:bodyPr>
          <a:lstStyle/>
          <a:p>
            <a:r>
              <a:rPr lang="en-US" dirty="0" smtClean="0">
                <a:solidFill>
                  <a:srgbClr val="FFFF00"/>
                </a:solidFill>
              </a:rPr>
              <a:t>1</a:t>
            </a:r>
            <a:endParaRPr lang="en-US" dirty="0">
              <a:solidFill>
                <a:srgbClr val="FFFF00"/>
              </a:solidFill>
            </a:endParaRPr>
          </a:p>
        </p:txBody>
      </p:sp>
      <p:sp>
        <p:nvSpPr>
          <p:cNvPr id="3" name="TextBox 2"/>
          <p:cNvSpPr txBox="1"/>
          <p:nvPr/>
        </p:nvSpPr>
        <p:spPr>
          <a:xfrm>
            <a:off x="5715000" y="2265584"/>
            <a:ext cx="300082" cy="369332"/>
          </a:xfrm>
          <a:prstGeom prst="rect">
            <a:avLst/>
          </a:prstGeom>
          <a:noFill/>
        </p:spPr>
        <p:txBody>
          <a:bodyPr wrap="none" rtlCol="0">
            <a:spAutoFit/>
          </a:bodyPr>
          <a:lstStyle/>
          <a:p>
            <a:r>
              <a:rPr lang="en-US" dirty="0" smtClean="0">
                <a:solidFill>
                  <a:srgbClr val="FFFF00"/>
                </a:solidFill>
              </a:rPr>
              <a:t>2</a:t>
            </a:r>
            <a:endParaRPr lang="en-US" dirty="0">
              <a:solidFill>
                <a:srgbClr val="FFFF00"/>
              </a:solidFill>
            </a:endParaRPr>
          </a:p>
        </p:txBody>
      </p:sp>
      <p:sp>
        <p:nvSpPr>
          <p:cNvPr id="7" name="TextBox 6"/>
          <p:cNvSpPr txBox="1"/>
          <p:nvPr/>
        </p:nvSpPr>
        <p:spPr>
          <a:xfrm>
            <a:off x="3015916" y="2694710"/>
            <a:ext cx="300082" cy="369332"/>
          </a:xfrm>
          <a:prstGeom prst="rect">
            <a:avLst/>
          </a:prstGeom>
          <a:noFill/>
        </p:spPr>
        <p:txBody>
          <a:bodyPr wrap="none" rtlCol="0">
            <a:spAutoFit/>
          </a:bodyPr>
          <a:lstStyle/>
          <a:p>
            <a:r>
              <a:rPr lang="en-US" dirty="0" smtClean="0">
                <a:solidFill>
                  <a:srgbClr val="FFFF00"/>
                </a:solidFill>
              </a:rPr>
              <a:t>3</a:t>
            </a:r>
            <a:endParaRPr lang="en-US" dirty="0">
              <a:solidFill>
                <a:srgbClr val="FFFF00"/>
              </a:solidFill>
            </a:endParaRPr>
          </a:p>
        </p:txBody>
      </p:sp>
      <p:sp>
        <p:nvSpPr>
          <p:cNvPr id="9" name="TextBox 8"/>
          <p:cNvSpPr txBox="1"/>
          <p:nvPr/>
        </p:nvSpPr>
        <p:spPr>
          <a:xfrm>
            <a:off x="3001525" y="3886200"/>
            <a:ext cx="300082" cy="369332"/>
          </a:xfrm>
          <a:prstGeom prst="rect">
            <a:avLst/>
          </a:prstGeom>
          <a:noFill/>
        </p:spPr>
        <p:txBody>
          <a:bodyPr wrap="none" rtlCol="0">
            <a:spAutoFit/>
          </a:bodyPr>
          <a:lstStyle/>
          <a:p>
            <a:r>
              <a:rPr lang="en-US" dirty="0">
                <a:solidFill>
                  <a:srgbClr val="FFFF00"/>
                </a:solidFill>
              </a:rPr>
              <a:t>4</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762000"/>
          </a:xfrm>
        </p:spPr>
        <p:txBody>
          <a:bodyPr>
            <a:normAutofit/>
          </a:bodyPr>
          <a:lstStyle/>
          <a:p>
            <a:r>
              <a:rPr lang="en-US" dirty="0" smtClean="0"/>
              <a:t>THE CASE </a:t>
            </a:r>
            <a:r>
              <a:rPr lang="en-US" smtClean="0"/>
              <a:t>OF JACOB’S </a:t>
            </a:r>
            <a:r>
              <a:rPr lang="en-US" dirty="0" smtClean="0"/>
              <a:t>DEATH (Gen. 49:33)</a:t>
            </a:r>
          </a:p>
        </p:txBody>
      </p:sp>
      <p:sp>
        <p:nvSpPr>
          <p:cNvPr id="4" name="Title 3"/>
          <p:cNvSpPr>
            <a:spLocks noGrp="1"/>
          </p:cNvSpPr>
          <p:nvPr>
            <p:ph type="title"/>
          </p:nvPr>
        </p:nvSpPr>
        <p:spPr/>
        <p:txBody>
          <a:bodyPr>
            <a:normAutofit fontScale="90000"/>
          </a:bodyPr>
          <a:lstStyle/>
          <a:p>
            <a:pPr algn="r"/>
            <a:r>
              <a:rPr lang="en-US" dirty="0" smtClean="0"/>
              <a:t>EVIDENCE—</a:t>
            </a:r>
            <a:r>
              <a:rPr lang="en-US" sz="3200" b="1" dirty="0" smtClean="0"/>
              <a:t>THE ABILITY TO RECOGNIZE DECEASED ANCESTORS</a:t>
            </a:r>
            <a:endParaRPr lang="en-US" sz="3200" b="1" dirty="0"/>
          </a:p>
        </p:txBody>
      </p:sp>
      <p:sp>
        <p:nvSpPr>
          <p:cNvPr id="9" name="Rectangle 8"/>
          <p:cNvSpPr/>
          <p:nvPr/>
        </p:nvSpPr>
        <p:spPr>
          <a:xfrm>
            <a:off x="990600" y="2438400"/>
            <a:ext cx="5867400" cy="1569660"/>
          </a:xfrm>
          <a:prstGeom prst="rect">
            <a:avLst/>
          </a:prstGeom>
        </p:spPr>
        <p:txBody>
          <a:bodyPr wrap="square">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And when Jacob had finished commanding his sons, he drew his feet up into the bed and breathed his last, and was gathered to his people.</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1066800" y="6172200"/>
            <a:ext cx="60198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i="1" dirty="0" smtClean="0"/>
              <a:t>Jacob </a:t>
            </a:r>
            <a:r>
              <a:rPr lang="en-US" b="1" i="1" dirty="0" smtClean="0"/>
              <a:t>was buried months later (50:1-13)</a:t>
            </a:r>
            <a:endParaRPr lang="en-US" b="1" i="1" dirty="0"/>
          </a:p>
        </p:txBody>
      </p:sp>
      <p:sp>
        <p:nvSpPr>
          <p:cNvPr id="7" name="TextBox 6"/>
          <p:cNvSpPr txBox="1"/>
          <p:nvPr/>
        </p:nvSpPr>
        <p:spPr>
          <a:xfrm>
            <a:off x="7086600" y="2438400"/>
            <a:ext cx="18288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spc="-150" dirty="0" smtClean="0"/>
              <a:t>SEQUENCE</a:t>
            </a:r>
          </a:p>
          <a:p>
            <a:pPr marL="342900" indent="-342900">
              <a:buAutoNum type="arabicPeriod"/>
            </a:pPr>
            <a:r>
              <a:rPr lang="en-US" sz="2400" dirty="0" smtClean="0"/>
              <a:t>Last breath</a:t>
            </a:r>
          </a:p>
          <a:p>
            <a:pPr marL="342900" indent="-342900">
              <a:buAutoNum type="arabicPeriod"/>
            </a:pPr>
            <a:r>
              <a:rPr lang="en-US" sz="2400" dirty="0" smtClean="0"/>
              <a:t>Died</a:t>
            </a:r>
          </a:p>
          <a:p>
            <a:pPr marL="342900" indent="-342900">
              <a:buAutoNum type="arabicPeriod"/>
            </a:pPr>
            <a:r>
              <a:rPr lang="en-US" sz="2400" dirty="0" smtClean="0"/>
              <a:t>Gather to his people</a:t>
            </a:r>
          </a:p>
          <a:p>
            <a:pPr marL="342900" indent="-342900">
              <a:buAutoNum type="arabicPeriod"/>
            </a:pPr>
            <a:r>
              <a:rPr lang="en-US" sz="2400" dirty="0" smtClean="0"/>
              <a:t>Buried</a:t>
            </a:r>
            <a:endParaRPr lang="en-US" sz="24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762000"/>
          </a:xfrm>
        </p:spPr>
        <p:txBody>
          <a:bodyPr>
            <a:normAutofit fontScale="92500"/>
          </a:bodyPr>
          <a:lstStyle/>
          <a:p>
            <a:r>
              <a:rPr lang="en-US" dirty="0" smtClean="0"/>
              <a:t>THE CASE OF MOSES’ DEATH (Deut 32:48-50)</a:t>
            </a:r>
          </a:p>
        </p:txBody>
      </p:sp>
      <p:sp>
        <p:nvSpPr>
          <p:cNvPr id="4" name="Title 3"/>
          <p:cNvSpPr>
            <a:spLocks noGrp="1"/>
          </p:cNvSpPr>
          <p:nvPr>
            <p:ph type="title"/>
          </p:nvPr>
        </p:nvSpPr>
        <p:spPr/>
        <p:txBody>
          <a:bodyPr>
            <a:normAutofit fontScale="90000"/>
          </a:bodyPr>
          <a:lstStyle/>
          <a:p>
            <a:pPr algn="r"/>
            <a:r>
              <a:rPr lang="en-US" dirty="0" smtClean="0"/>
              <a:t>EVIDENCE—</a:t>
            </a:r>
            <a:r>
              <a:rPr lang="en-US" sz="3200" b="1" dirty="0" smtClean="0"/>
              <a:t>THE ABILITY TO RECOGNIZE DECEASED ANCESTORS</a:t>
            </a:r>
            <a:endParaRPr lang="en-US" sz="3200" b="1" dirty="0"/>
          </a:p>
        </p:txBody>
      </p:sp>
      <p:sp>
        <p:nvSpPr>
          <p:cNvPr id="8" name="TextBox 7"/>
          <p:cNvSpPr txBox="1"/>
          <p:nvPr/>
        </p:nvSpPr>
        <p:spPr>
          <a:xfrm>
            <a:off x="6858000" y="2438400"/>
            <a:ext cx="2057400" cy="200054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spc="-150" dirty="0" smtClean="0"/>
              <a:t>PATTERN</a:t>
            </a:r>
            <a:endParaRPr lang="en-US" sz="2400" b="1" spc="-150" dirty="0" smtClean="0"/>
          </a:p>
          <a:p>
            <a:r>
              <a:rPr lang="en-US" sz="2400" b="1" spc="-150" dirty="0" smtClean="0"/>
              <a:t>1. die</a:t>
            </a:r>
          </a:p>
          <a:p>
            <a:r>
              <a:rPr lang="en-US" sz="2400" b="1" spc="-150" dirty="0" smtClean="0"/>
              <a:t>2. be gathered to your people</a:t>
            </a:r>
          </a:p>
          <a:p>
            <a:r>
              <a:rPr lang="en-US" sz="2400" b="1" spc="-150" dirty="0" smtClean="0"/>
              <a:t>3. be buried</a:t>
            </a:r>
          </a:p>
        </p:txBody>
      </p:sp>
      <p:sp>
        <p:nvSpPr>
          <p:cNvPr id="9" name="Rectangle 8"/>
          <p:cNvSpPr/>
          <p:nvPr/>
        </p:nvSpPr>
        <p:spPr>
          <a:xfrm>
            <a:off x="990600" y="2438400"/>
            <a:ext cx="5867400" cy="4426853"/>
          </a:xfrm>
          <a:prstGeom prst="rect">
            <a:avLst/>
          </a:prstGeom>
        </p:spPr>
        <p:txBody>
          <a:bodyPr wrap="square">
            <a:spAutoFit/>
          </a:bodyPr>
          <a:lstStyle/>
          <a:p>
            <a:pPr>
              <a:lnSpc>
                <a:spcPts val="2600"/>
              </a:lnSpc>
            </a:pP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48  Then the LORD spoke to Moses that very same day, saying:</a:t>
            </a:r>
          </a:p>
          <a:p>
            <a:pPr>
              <a:lnSpc>
                <a:spcPts val="2600"/>
              </a:lnSpc>
            </a:pP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49  "Go up this mountain of the </a:t>
            </a:r>
            <a:r>
              <a:rPr lang="en-US" sz="2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Abarim</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Mount Nebo, which is in the land of Moab, across from Jericho; view the land of Canaan, which I give to the children of Israel as a possession;</a:t>
            </a:r>
          </a:p>
          <a:p>
            <a:pPr>
              <a:lnSpc>
                <a:spcPts val="2600"/>
              </a:lnSpc>
            </a:pP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50  "and die on the mountain which you ascend, and be gathered to your people, just as Aaron your brother died on Mount </a:t>
            </a:r>
            <a:r>
              <a:rPr lang="en-US" sz="2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Hor</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and was gathered to his people;</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762000"/>
          </a:xfrm>
        </p:spPr>
        <p:txBody>
          <a:bodyPr>
            <a:normAutofit fontScale="92500"/>
          </a:bodyPr>
          <a:lstStyle/>
          <a:p>
            <a:r>
              <a:rPr lang="en-US" dirty="0" smtClean="0"/>
              <a:t>THE CASE OF DAVID’S SON (2 Sam. 12:15-23)</a:t>
            </a:r>
          </a:p>
        </p:txBody>
      </p:sp>
      <p:sp>
        <p:nvSpPr>
          <p:cNvPr id="4" name="Title 3"/>
          <p:cNvSpPr>
            <a:spLocks noGrp="1"/>
          </p:cNvSpPr>
          <p:nvPr>
            <p:ph type="title"/>
          </p:nvPr>
        </p:nvSpPr>
        <p:spPr/>
        <p:txBody>
          <a:bodyPr>
            <a:normAutofit fontScale="90000"/>
          </a:bodyPr>
          <a:lstStyle/>
          <a:p>
            <a:pPr algn="r"/>
            <a:r>
              <a:rPr lang="en-US" dirty="0" smtClean="0"/>
              <a:t>EVIDENCE—</a:t>
            </a:r>
            <a:r>
              <a:rPr lang="en-US" sz="3200" b="1" dirty="0" smtClean="0"/>
              <a:t>THE ABILITY TO RECOGNIZE CHILDREN</a:t>
            </a:r>
            <a:endParaRPr lang="en-US" sz="3200" b="1" dirty="0"/>
          </a:p>
        </p:txBody>
      </p:sp>
      <p:sp>
        <p:nvSpPr>
          <p:cNvPr id="8" name="TextBox 7"/>
          <p:cNvSpPr txBox="1"/>
          <p:nvPr/>
        </p:nvSpPr>
        <p:spPr>
          <a:xfrm>
            <a:off x="990600" y="4648200"/>
            <a:ext cx="72390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t>“For whatever things were written before were written for our learning, that we through the patience and comfort of the Scriptures might have hope” (Rom. 15:4)</a:t>
            </a:r>
          </a:p>
        </p:txBody>
      </p:sp>
      <p:sp>
        <p:nvSpPr>
          <p:cNvPr id="9" name="Rectangle 8"/>
          <p:cNvSpPr/>
          <p:nvPr/>
        </p:nvSpPr>
        <p:spPr>
          <a:xfrm>
            <a:off x="990600" y="2438400"/>
            <a:ext cx="5867400" cy="1569660"/>
          </a:xfrm>
          <a:prstGeom prst="rect">
            <a:avLst/>
          </a:prstGeom>
        </p:spPr>
        <p:txBody>
          <a:bodyPr wrap="square">
            <a:spAutoFit/>
          </a:bodyPr>
          <a:lstStyle/>
          <a:p>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"But now he is dead; why should I fast? Can I bring him back again? I shall go to him, but he shall not return to me."</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 #4</a:t>
            </a:r>
            <a:endParaRPr lang="en-US" dirty="0"/>
          </a:p>
        </p:txBody>
      </p:sp>
      <p:sp>
        <p:nvSpPr>
          <p:cNvPr id="3" name="Text Placeholder 2"/>
          <p:cNvSpPr>
            <a:spLocks noGrp="1"/>
          </p:cNvSpPr>
          <p:nvPr>
            <p:ph type="body" idx="1"/>
          </p:nvPr>
        </p:nvSpPr>
        <p:spPr/>
        <p:txBody>
          <a:bodyPr/>
          <a:lstStyle/>
          <a:p>
            <a:r>
              <a:rPr lang="en-US" dirty="0" smtClean="0"/>
              <a:t>WE WILL RECOGNIZE GOD AND BEHOLD HIS GLORY</a:t>
            </a:r>
            <a:endParaRPr lang="en-US" dirty="0"/>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dirty="0" smtClean="0"/>
              <a:t>“As for me, I will see Your face in righteousness; I shall be satisfied when I awake in Your likeness” (Ps. 17:15)</a:t>
            </a:r>
          </a:p>
          <a:p>
            <a:r>
              <a:rPr lang="en-US" dirty="0" smtClean="0"/>
              <a:t>“Behold, He is coming with clouds, and every eye will see Him, even they who pierced Him. And all the tribes of the earth will mourn because of Him. Even so, Amen” (Rev. 1:7)</a:t>
            </a:r>
          </a:p>
        </p:txBody>
      </p:sp>
      <p:sp>
        <p:nvSpPr>
          <p:cNvPr id="4" name="Title 3"/>
          <p:cNvSpPr>
            <a:spLocks noGrp="1"/>
          </p:cNvSpPr>
          <p:nvPr>
            <p:ph type="title"/>
          </p:nvPr>
        </p:nvSpPr>
        <p:spPr/>
        <p:txBody>
          <a:bodyPr>
            <a:normAutofit fontScale="90000"/>
          </a:bodyPr>
          <a:lstStyle/>
          <a:p>
            <a:r>
              <a:rPr lang="en-US" dirty="0" smtClean="0"/>
              <a:t>EVIDENCE—</a:t>
            </a:r>
            <a:r>
              <a:rPr lang="en-US" sz="3200" b="1" dirty="0" smtClean="0"/>
              <a:t>RECOGNITION OF GOD</a:t>
            </a:r>
            <a:endParaRPr lang="en-US" b="1" dirty="0"/>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99616"/>
            <a:ext cx="8229600" cy="5358384"/>
          </a:xfrm>
        </p:spPr>
        <p:txBody>
          <a:bodyPr>
            <a:normAutofit fontScale="92500"/>
          </a:bodyPr>
          <a:lstStyle/>
          <a:p>
            <a:r>
              <a:rPr lang="en-US" dirty="0" smtClean="0"/>
              <a:t>“Beloved, now we are children of God; and it has not yet been revealed what we shall be, but we know that when He is revealed, we shall be like Him, for we shall see Him as He is” (1 Jn. 3:2)</a:t>
            </a:r>
          </a:p>
          <a:p>
            <a:pPr lvl="1"/>
            <a:r>
              <a:rPr lang="en-US" sz="3200" dirty="0" smtClean="0"/>
              <a:t>“They shall see His face, and His name shall be on their foreheads” (Rev. 22:4)</a:t>
            </a:r>
          </a:p>
          <a:p>
            <a:r>
              <a:rPr lang="en-US" dirty="0" smtClean="0"/>
              <a:t>“Father, I desire that they also whom You gave Me may be with Me where I am, that they may behold My glory which You have given Me; for You loved Me before the foundation of the world” (Jn. 17:24)</a:t>
            </a:r>
            <a:endParaRPr lang="en-US" dirty="0"/>
          </a:p>
        </p:txBody>
      </p:sp>
      <p:sp>
        <p:nvSpPr>
          <p:cNvPr id="4" name="Title 3"/>
          <p:cNvSpPr>
            <a:spLocks noGrp="1"/>
          </p:cNvSpPr>
          <p:nvPr>
            <p:ph type="title"/>
          </p:nvPr>
        </p:nvSpPr>
        <p:spPr/>
        <p:txBody>
          <a:bodyPr>
            <a:normAutofit fontScale="90000"/>
          </a:bodyPr>
          <a:lstStyle/>
          <a:p>
            <a:r>
              <a:rPr lang="en-US" dirty="0" smtClean="0"/>
              <a:t>EVIDENCE—</a:t>
            </a:r>
            <a:r>
              <a:rPr lang="en-US" sz="3200" b="1" dirty="0" smtClean="0"/>
              <a:t>RECOGNITION OF GOD</a:t>
            </a:r>
            <a:endParaRPr lang="en-US" b="1" dirty="0"/>
          </a:p>
        </p:txBody>
      </p:sp>
    </p:spTree>
    <p:extLst>
      <p:ext uri="{BB962C8B-B14F-4D97-AF65-F5344CB8AC3E}">
        <p14:creationId xmlns:p14="http://schemas.microsoft.com/office/powerpoint/2010/main" val="609931133"/>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5205984"/>
          </a:xfrm>
        </p:spPr>
        <p:txBody>
          <a:bodyPr>
            <a:normAutofit/>
          </a:bodyPr>
          <a:lstStyle/>
          <a:p>
            <a:r>
              <a:rPr lang="en-US" dirty="0" smtClean="0"/>
              <a:t>What about the </a:t>
            </a:r>
            <a:br>
              <a:rPr lang="en-US" dirty="0" smtClean="0"/>
            </a:br>
            <a:r>
              <a:rPr lang="en-US" dirty="0" smtClean="0"/>
              <a:t>recognizing of loved ones</a:t>
            </a:r>
            <a:br>
              <a:rPr lang="en-US" dirty="0" smtClean="0"/>
            </a:br>
            <a:r>
              <a:rPr lang="en-US" dirty="0" smtClean="0"/>
              <a:t>lost?</a:t>
            </a:r>
          </a:p>
          <a:p>
            <a:pPr lvl="1"/>
            <a:r>
              <a:rPr lang="en-US" dirty="0" smtClean="0"/>
              <a:t>The rich man did not want his family to come to the place of torment (Lk. 16:28)</a:t>
            </a:r>
          </a:p>
          <a:p>
            <a:pPr lvl="1"/>
            <a:r>
              <a:rPr lang="en-US" dirty="0" smtClean="0"/>
              <a:t>If his brothers were saved later, would they be sad that he was not in heaven?</a:t>
            </a:r>
          </a:p>
          <a:p>
            <a:pPr lvl="1"/>
            <a:r>
              <a:rPr lang="en-US" dirty="0" smtClean="0"/>
              <a:t>Would he want his family to not pursue and obey the course of truth simply because he squander his chance?</a:t>
            </a:r>
            <a:endParaRPr lang="en-US" dirty="0"/>
          </a:p>
        </p:txBody>
      </p:sp>
      <p:sp>
        <p:nvSpPr>
          <p:cNvPr id="2" name="Title 1"/>
          <p:cNvSpPr>
            <a:spLocks noGrp="1"/>
          </p:cNvSpPr>
          <p:nvPr>
            <p:ph type="title"/>
          </p:nvPr>
        </p:nvSpPr>
        <p:spPr/>
        <p:txBody>
          <a:bodyPr/>
          <a:lstStyle/>
          <a:p>
            <a:r>
              <a:rPr lang="en-US" dirty="0" smtClean="0"/>
              <a:t>Some Wonder</a:t>
            </a:r>
            <a:endParaRPr lang="en-US" dirty="0"/>
          </a:p>
        </p:txBody>
      </p:sp>
      <p:pic>
        <p:nvPicPr>
          <p:cNvPr id="1028" name="Picture 4" descr="C:\Documents and Settings\Steven\Local Settings\Temporary Internet Files\Content.IE5\AY6I8LCZ\MPj04015610000[1].jpg"/>
          <p:cNvPicPr>
            <a:picLocks noChangeAspect="1" noChangeArrowheads="1"/>
          </p:cNvPicPr>
          <p:nvPr/>
        </p:nvPicPr>
        <p:blipFill>
          <a:blip r:embed="rId2" cstate="print"/>
          <a:srcRect/>
          <a:stretch>
            <a:fillRect/>
          </a:stretch>
        </p:blipFill>
        <p:spPr bwMode="auto">
          <a:xfrm>
            <a:off x="4876800" y="0"/>
            <a:ext cx="3901440" cy="25999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Will we remember those separated from us by death?</a:t>
            </a:r>
          </a:p>
          <a:p>
            <a:r>
              <a:rPr lang="en-US" dirty="0" smtClean="0"/>
              <a:t>What will we recognize in heaven?</a:t>
            </a:r>
          </a:p>
          <a:p>
            <a:r>
              <a:rPr lang="en-US" dirty="0" smtClean="0"/>
              <a:t>Who will we recognize in heaven?</a:t>
            </a:r>
          </a:p>
          <a:p>
            <a:r>
              <a:rPr lang="en-US" dirty="0" smtClean="0"/>
              <a:t>Is the song “If We Never Meet Again This Side of Heaven” a scriptural song?</a:t>
            </a:r>
            <a:endParaRPr lang="en-US" dirty="0"/>
          </a:p>
        </p:txBody>
      </p:sp>
      <p:sp>
        <p:nvSpPr>
          <p:cNvPr id="2" name="Title 1"/>
          <p:cNvSpPr>
            <a:spLocks noGrp="1"/>
          </p:cNvSpPr>
          <p:nvPr>
            <p:ph type="title"/>
          </p:nvPr>
        </p:nvSpPr>
        <p:spPr/>
        <p:txBody>
          <a:bodyPr/>
          <a:lstStyle/>
          <a:p>
            <a:r>
              <a:rPr lang="en-US" dirty="0" smtClean="0"/>
              <a:t>This Question Asks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499616"/>
            <a:ext cx="4114800" cy="5358384"/>
          </a:xfrm>
        </p:spPr>
        <p:txBody>
          <a:bodyPr>
            <a:normAutofit fontScale="92500" lnSpcReduction="20000"/>
          </a:bodyPr>
          <a:lstStyle/>
          <a:p>
            <a:r>
              <a:rPr lang="en-US" dirty="0" smtClean="0"/>
              <a:t>Should make parents want to tow the line of righteousness</a:t>
            </a:r>
          </a:p>
          <a:p>
            <a:r>
              <a:rPr lang="en-US" dirty="0" smtClean="0"/>
              <a:t>Should make parents place their number one priority upon the salvation of their children (Mal. 2:15)</a:t>
            </a:r>
          </a:p>
          <a:p>
            <a:r>
              <a:rPr lang="en-US" dirty="0" smtClean="0"/>
              <a:t>Should make us always have a tender heart that presses us to want to know and do the will of the Lord</a:t>
            </a:r>
            <a:endParaRPr lang="en-US" dirty="0"/>
          </a:p>
        </p:txBody>
      </p:sp>
      <p:sp>
        <p:nvSpPr>
          <p:cNvPr id="2" name="Title 1"/>
          <p:cNvSpPr>
            <a:spLocks noGrp="1"/>
          </p:cNvSpPr>
          <p:nvPr>
            <p:ph type="title"/>
          </p:nvPr>
        </p:nvSpPr>
        <p:spPr>
          <a:xfrm>
            <a:off x="2286000" y="152400"/>
            <a:ext cx="6400800" cy="1143000"/>
          </a:xfrm>
        </p:spPr>
        <p:txBody>
          <a:bodyPr>
            <a:normAutofit fontScale="90000"/>
          </a:bodyPr>
          <a:lstStyle/>
          <a:p>
            <a:r>
              <a:rPr lang="en-US" dirty="0" smtClean="0"/>
              <a:t>The Reality of Life After Death:</a:t>
            </a:r>
            <a:endParaRPr lang="en-US" dirty="0"/>
          </a:p>
        </p:txBody>
      </p:sp>
      <p:pic>
        <p:nvPicPr>
          <p:cNvPr id="2051" name="Picture 3" descr="C:\Documents and Settings\Steven\Local Settings\Temporary Internet Files\Content.IE5\LM59Q73F\MPj04422530000[1].jpg"/>
          <p:cNvPicPr>
            <a:picLocks noChangeAspect="1" noChangeArrowheads="1"/>
          </p:cNvPicPr>
          <p:nvPr/>
        </p:nvPicPr>
        <p:blipFill>
          <a:blip r:embed="rId2" cstate="print"/>
          <a:srcRect l="17558" r="16488"/>
          <a:stretch>
            <a:fillRect/>
          </a:stretch>
        </p:blipFill>
        <p:spPr bwMode="auto">
          <a:xfrm>
            <a:off x="6400800" y="1447800"/>
            <a:ext cx="2743200" cy="5410200"/>
          </a:xfrm>
          <a:prstGeom prst="rect">
            <a:avLst/>
          </a:prstGeom>
          <a:ln>
            <a:noFill/>
          </a:ln>
          <a:effectLst>
            <a:outerShdw blurRad="190500" algn="tl" rotWithShape="0">
              <a:srgbClr val="000000">
                <a:alpha val="70000"/>
              </a:srgbClr>
            </a:outerShdw>
          </a:effectLst>
        </p:spPr>
      </p:pic>
      <p:pic>
        <p:nvPicPr>
          <p:cNvPr id="2056" name="Picture 8" descr="C:\Documents and Settings\Steven\Local Settings\Temporary Internet Files\Content.IE5\LAGF52JW\MPj04364260000[1].jpg"/>
          <p:cNvPicPr>
            <a:picLocks noChangeAspect="1" noChangeArrowheads="1"/>
          </p:cNvPicPr>
          <p:nvPr/>
        </p:nvPicPr>
        <p:blipFill>
          <a:blip r:embed="rId3" cstate="print"/>
          <a:srcRect/>
          <a:stretch>
            <a:fillRect/>
          </a:stretch>
        </p:blipFill>
        <p:spPr bwMode="auto">
          <a:xfrm>
            <a:off x="0" y="2514600"/>
            <a:ext cx="2287451"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2000" fill="hold"/>
                                        <p:tgtEl>
                                          <p:spTgt spid="2051"/>
                                        </p:tgtEl>
                                        <p:attrNameLst>
                                          <p:attrName>ppt_w</p:attrName>
                                        </p:attrNameLst>
                                      </p:cBhvr>
                                      <p:tavLst>
                                        <p:tav tm="0">
                                          <p:val>
                                            <p:strVal val="#ppt_w*0.05"/>
                                          </p:val>
                                        </p:tav>
                                        <p:tav tm="100000">
                                          <p:val>
                                            <p:strVal val="#ppt_w"/>
                                          </p:val>
                                        </p:tav>
                                      </p:tavLst>
                                    </p:anim>
                                    <p:anim calcmode="lin" valueType="num">
                                      <p:cBhvr>
                                        <p:cTn id="8" dur="2000" fill="hold"/>
                                        <p:tgtEl>
                                          <p:spTgt spid="2051"/>
                                        </p:tgtEl>
                                        <p:attrNameLst>
                                          <p:attrName>ppt_h</p:attrName>
                                        </p:attrNameLst>
                                      </p:cBhvr>
                                      <p:tavLst>
                                        <p:tav tm="0">
                                          <p:val>
                                            <p:strVal val="#ppt_h"/>
                                          </p:val>
                                        </p:tav>
                                        <p:tav tm="100000">
                                          <p:val>
                                            <p:strVal val="#ppt_h"/>
                                          </p:val>
                                        </p:tav>
                                      </p:tavLst>
                                    </p:anim>
                                    <p:anim calcmode="lin" valueType="num">
                                      <p:cBhvr>
                                        <p:cTn id="9" dur="2000" fill="hold"/>
                                        <p:tgtEl>
                                          <p:spTgt spid="2051"/>
                                        </p:tgtEl>
                                        <p:attrNameLst>
                                          <p:attrName>ppt_x</p:attrName>
                                        </p:attrNameLst>
                                      </p:cBhvr>
                                      <p:tavLst>
                                        <p:tav tm="0">
                                          <p:val>
                                            <p:strVal val="#ppt_x-.2"/>
                                          </p:val>
                                        </p:tav>
                                        <p:tav tm="100000">
                                          <p:val>
                                            <p:strVal val="#ppt_x"/>
                                          </p:val>
                                        </p:tav>
                                      </p:tavLst>
                                    </p:anim>
                                    <p:anim calcmode="lin" valueType="num">
                                      <p:cBhvr>
                                        <p:cTn id="10" dur="2000" fill="hold"/>
                                        <p:tgtEl>
                                          <p:spTgt spid="2051"/>
                                        </p:tgtEl>
                                        <p:attrNameLst>
                                          <p:attrName>ppt_y</p:attrName>
                                        </p:attrNameLst>
                                      </p:cBhvr>
                                      <p:tavLst>
                                        <p:tav tm="0">
                                          <p:val>
                                            <p:strVal val="#ppt_y"/>
                                          </p:val>
                                        </p:tav>
                                        <p:tav tm="100000">
                                          <p:val>
                                            <p:strVal val="#ppt_y"/>
                                          </p:val>
                                        </p:tav>
                                      </p:tavLst>
                                    </p:anim>
                                    <p:animEffect transition="in" filter="fade">
                                      <p:cBhvr>
                                        <p:cTn id="11" dur="2000"/>
                                        <p:tgtEl>
                                          <p:spTgt spid="2051"/>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wedge">
                                      <p:cBhvr>
                                        <p:cTn id="15"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We will recognize people in heaven</a:t>
            </a:r>
          </a:p>
          <a:p>
            <a:r>
              <a:rPr lang="en-US" dirty="0" smtClean="0"/>
              <a:t>If we miss heaven, we are the biggest losers of all</a:t>
            </a:r>
          </a:p>
          <a:p>
            <a:pPr lvl="1"/>
            <a:r>
              <a:rPr lang="en-US" dirty="0" smtClean="0"/>
              <a:t>We have missed all that really matters which we must find (1Thess. 5:9, 10)</a:t>
            </a:r>
          </a:p>
          <a:p>
            <a:r>
              <a:rPr lang="en-US" dirty="0" smtClean="0"/>
              <a:t>It will be an amazing experience to see the face of God</a:t>
            </a:r>
          </a:p>
          <a:p>
            <a:r>
              <a:rPr lang="en-US" dirty="0" smtClean="0"/>
              <a:t>Our bodies will be changed (1 Cor. 15:42-54)</a:t>
            </a:r>
          </a:p>
          <a:p>
            <a:r>
              <a:rPr lang="en-US" dirty="0" smtClean="0"/>
              <a:t>Our relationships will be changed (Mk. 12:25)</a:t>
            </a:r>
          </a:p>
          <a:p>
            <a:r>
              <a:rPr lang="en-US" dirty="0" smtClean="0"/>
              <a:t>Our emotional state will be comforted (Rev. 21:4)</a:t>
            </a:r>
          </a:p>
          <a:p>
            <a:r>
              <a:rPr lang="en-US" dirty="0" smtClean="0"/>
              <a:t>The most important question of this study is not whether we will recognize God, Bible characters and family members, but will God recognize us on judgment day?</a:t>
            </a:r>
            <a:endParaRPr lang="en-US" dirty="0"/>
          </a:p>
        </p:txBody>
      </p:sp>
      <p:sp>
        <p:nvSpPr>
          <p:cNvPr id="2" name="Title 1"/>
          <p:cNvSpPr>
            <a:spLocks noGrp="1"/>
          </p:cNvSpPr>
          <p:nvPr>
            <p:ph type="title"/>
          </p:nvPr>
        </p:nvSpPr>
        <p:spPr/>
        <p:txBody>
          <a:bodyPr/>
          <a:lstStyle/>
          <a:p>
            <a:r>
              <a:rPr lang="en-US" dirty="0" smtClean="0"/>
              <a:t>Concluding Facts</a:t>
            </a:r>
            <a:endParaRPr lang="en-US"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70000" lnSpcReduction="20000"/>
          </a:bodyPr>
          <a:lstStyle/>
          <a:p>
            <a:pPr>
              <a:buNone/>
            </a:pPr>
            <a:r>
              <a:rPr lang="en-US" dirty="0" smtClean="0"/>
              <a:t>23  Then one said to Him, "Lord, are there few who are saved?" And He said to them,</a:t>
            </a:r>
          </a:p>
          <a:p>
            <a:pPr>
              <a:buNone/>
            </a:pPr>
            <a:r>
              <a:rPr lang="en-US" dirty="0" smtClean="0"/>
              <a:t>24  "Strive to enter through the narrow gate, for many, I say to you, will seek to enter and will not be able.</a:t>
            </a:r>
          </a:p>
          <a:p>
            <a:pPr>
              <a:buNone/>
            </a:pPr>
            <a:r>
              <a:rPr lang="en-US" dirty="0" smtClean="0"/>
              <a:t>25  "When once the Master of the house has risen up and shut the door, and you begin to stand outside and knock at the door, saying, ‘Lord, Lord, open for us,’ and He will answer and say to you, </a:t>
            </a:r>
            <a:r>
              <a:rPr lang="en-US" sz="3400" b="1" dirty="0" smtClean="0"/>
              <a:t>‘I DO NOT KNOW YOU, WHERE YOU ARE FROM,’</a:t>
            </a:r>
            <a:endParaRPr lang="en-US" b="1" dirty="0" smtClean="0"/>
          </a:p>
          <a:p>
            <a:pPr>
              <a:buNone/>
            </a:pPr>
            <a:r>
              <a:rPr lang="en-US" dirty="0" smtClean="0"/>
              <a:t>26  "then you will begin to say, ‘We ate and drank in Your presence, and You taught in our streets.’</a:t>
            </a:r>
          </a:p>
          <a:p>
            <a:pPr>
              <a:buNone/>
            </a:pPr>
            <a:r>
              <a:rPr lang="en-US" dirty="0" smtClean="0"/>
              <a:t>27  "But He will say, </a:t>
            </a:r>
            <a:r>
              <a:rPr lang="en-US" sz="3400" b="1" dirty="0" smtClean="0"/>
              <a:t>‘I TELL YOU I DO NOT KNOW YOU, WHERE YOU ARE FROM. DEPART FROM ME, ALL YOU WORKERS OF INIQUITY.’</a:t>
            </a:r>
            <a:endParaRPr lang="en-US" b="1" dirty="0" smtClean="0"/>
          </a:p>
          <a:p>
            <a:pPr>
              <a:buNone/>
            </a:pPr>
            <a:r>
              <a:rPr lang="en-US" dirty="0" smtClean="0"/>
              <a:t>28  "There will be weeping and gnashing of teeth, when you see Abraham and Isaac and Jacob and all the prophets in the kingdom of God, and yourselves thrust out.</a:t>
            </a:r>
          </a:p>
          <a:p>
            <a:pPr>
              <a:buNone/>
            </a:pPr>
            <a:endParaRPr lang="en-US" dirty="0"/>
          </a:p>
        </p:txBody>
      </p:sp>
      <p:sp>
        <p:nvSpPr>
          <p:cNvPr id="2" name="Title 1"/>
          <p:cNvSpPr>
            <a:spLocks noGrp="1"/>
          </p:cNvSpPr>
          <p:nvPr>
            <p:ph type="title"/>
          </p:nvPr>
        </p:nvSpPr>
        <p:spPr/>
        <p:txBody>
          <a:bodyPr>
            <a:normAutofit fontScale="90000"/>
          </a:bodyPr>
          <a:lstStyle/>
          <a:p>
            <a:r>
              <a:rPr lang="en-US" dirty="0" smtClean="0">
                <a:latin typeface="Bradley Hand ITC" pitchFamily="66" charset="0"/>
              </a:rPr>
              <a:t>Luke 13</a:t>
            </a:r>
            <a:r>
              <a:rPr lang="en-US" dirty="0" smtClean="0"/>
              <a:t/>
            </a:r>
            <a:br>
              <a:rPr lang="en-US" dirty="0" smtClean="0"/>
            </a:br>
            <a:r>
              <a:rPr lang="en-US" dirty="0" smtClean="0"/>
              <a:t>“I DO NOT KNOW YOU!”</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 #1</a:t>
            </a:r>
            <a:endParaRPr lang="en-US" dirty="0"/>
          </a:p>
        </p:txBody>
      </p:sp>
      <p:sp>
        <p:nvSpPr>
          <p:cNvPr id="3" name="Text Placeholder 2"/>
          <p:cNvSpPr>
            <a:spLocks noGrp="1"/>
          </p:cNvSpPr>
          <p:nvPr>
            <p:ph type="body" idx="1"/>
          </p:nvPr>
        </p:nvSpPr>
        <p:spPr/>
        <p:txBody>
          <a:bodyPr/>
          <a:lstStyle/>
          <a:p>
            <a:r>
              <a:rPr lang="en-US" dirty="0" smtClean="0"/>
              <a:t>WE WILL REMEMBER THOSE WE KNEW IN THIS LIFE</a:t>
            </a: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762000"/>
          </a:xfrm>
        </p:spPr>
        <p:txBody>
          <a:bodyPr/>
          <a:lstStyle/>
          <a:p>
            <a:r>
              <a:rPr lang="en-US" dirty="0" smtClean="0"/>
              <a:t>From Luke 16:19-31</a:t>
            </a:r>
          </a:p>
        </p:txBody>
      </p:sp>
      <p:sp>
        <p:nvSpPr>
          <p:cNvPr id="4" name="Title 3"/>
          <p:cNvSpPr>
            <a:spLocks noGrp="1"/>
          </p:cNvSpPr>
          <p:nvPr>
            <p:ph type="title"/>
          </p:nvPr>
        </p:nvSpPr>
        <p:spPr/>
        <p:txBody>
          <a:bodyPr/>
          <a:lstStyle/>
          <a:p>
            <a:r>
              <a:rPr lang="en-US" dirty="0" smtClean="0"/>
              <a:t>EVIDENCE—</a:t>
            </a:r>
            <a:r>
              <a:rPr lang="en-US" sz="3200" b="1" dirty="0" smtClean="0"/>
              <a:t>THE MEMORY REMAINS</a:t>
            </a:r>
            <a:endParaRPr lang="en-US" sz="3200" b="1" dirty="0"/>
          </a:p>
        </p:txBody>
      </p:sp>
      <p:sp>
        <p:nvSpPr>
          <p:cNvPr id="6" name="Rectangle 5"/>
          <p:cNvSpPr/>
          <p:nvPr/>
        </p:nvSpPr>
        <p:spPr>
          <a:xfrm>
            <a:off x="1676400" y="2514600"/>
            <a:ext cx="5867400" cy="358046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nSpc>
                <a:spcPts val="2600"/>
              </a:lnSpc>
              <a:spcBef>
                <a:spcPts val="600"/>
              </a:spcBef>
              <a:spcAft>
                <a:spcPts val="600"/>
              </a:spcAft>
            </a:pPr>
            <a:r>
              <a:rPr lang="en-US" sz="2400" b="1" dirty="0" smtClean="0">
                <a:ln/>
                <a:solidFill>
                  <a:schemeClr val="accent3"/>
                </a:solidFill>
              </a:rPr>
              <a:t>24  "Then he cried and said, ‘Father Abraham, have mercy on me, and send Lazarus that he may dip the tip of his finger in water and cool my tongue; for I am tormented in this flame.’</a:t>
            </a:r>
          </a:p>
          <a:p>
            <a:pPr>
              <a:lnSpc>
                <a:spcPts val="2600"/>
              </a:lnSpc>
              <a:spcBef>
                <a:spcPts val="600"/>
              </a:spcBef>
              <a:spcAft>
                <a:spcPts val="600"/>
              </a:spcAft>
            </a:pPr>
            <a:r>
              <a:rPr lang="en-US" sz="2400" b="1" dirty="0" smtClean="0">
                <a:ln/>
                <a:solidFill>
                  <a:schemeClr val="accent3"/>
                </a:solidFill>
              </a:rPr>
              <a:t>25  "But Abraham said, ‘Son, </a:t>
            </a:r>
            <a:r>
              <a:rPr lang="en-US" sz="2800" b="1" u="sng" dirty="0" smtClean="0">
                <a:ln/>
              </a:rPr>
              <a:t>REMEMBER</a:t>
            </a:r>
            <a:r>
              <a:rPr lang="en-US" sz="2400" b="1" dirty="0" smtClean="0">
                <a:ln/>
              </a:rPr>
              <a:t> </a:t>
            </a:r>
            <a:r>
              <a:rPr lang="en-US" sz="2400" b="1" dirty="0" smtClean="0">
                <a:ln/>
                <a:solidFill>
                  <a:schemeClr val="accent3"/>
                </a:solidFill>
              </a:rPr>
              <a:t>that in your lifetime you received your good things, and likewise Lazarus evil things; but now he is comforted and you are tormented.</a:t>
            </a:r>
            <a:endParaRPr lang="en-US" sz="2400" b="1" dirty="0">
              <a:ln/>
              <a:solidFill>
                <a:schemeClr val="accent3"/>
              </a:solidFill>
            </a:endParaRPr>
          </a:p>
        </p:txBody>
      </p:sp>
      <p:sp>
        <p:nvSpPr>
          <p:cNvPr id="7" name="TextBox 6"/>
          <p:cNvSpPr txBox="1"/>
          <p:nvPr/>
        </p:nvSpPr>
        <p:spPr>
          <a:xfrm>
            <a:off x="1143000" y="6096000"/>
            <a:ext cx="6858000" cy="674132"/>
          </a:xfrm>
          <a:prstGeom prst="rect">
            <a:avLst/>
          </a:prstGeom>
          <a:noFill/>
        </p:spPr>
        <p:txBody>
          <a:bodyPr wrap="none" rtlCol="0">
            <a:prstTxWarp prst="textFadeUp">
              <a:avLst>
                <a:gd name="adj" fmla="val 11824"/>
              </a:avLst>
            </a:prstTxWarp>
            <a:spAutoFit/>
          </a:bodyPr>
          <a:lstStyle/>
          <a:p>
            <a:r>
              <a:rPr lang="en-US" dirty="0" smtClean="0"/>
              <a:t>HE REMEMBERED EVENTS</a:t>
            </a:r>
            <a:endParaRPr lang="en-US" dirty="0"/>
          </a:p>
        </p:txBody>
      </p:sp>
      <p:sp>
        <p:nvSpPr>
          <p:cNvPr id="8" name="TextBox 7"/>
          <p:cNvSpPr txBox="1"/>
          <p:nvPr/>
        </p:nvSpPr>
        <p:spPr>
          <a:xfrm>
            <a:off x="7086600" y="1295400"/>
            <a:ext cx="18288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The soul can cry out without a mouth and remember without a brain!</a:t>
            </a:r>
            <a:endParaRPr lang="en-US" dirty="0"/>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762000"/>
          </a:xfrm>
        </p:spPr>
        <p:txBody>
          <a:bodyPr/>
          <a:lstStyle/>
          <a:p>
            <a:r>
              <a:rPr lang="en-US" dirty="0" smtClean="0"/>
              <a:t>From Luke 16:19-31</a:t>
            </a:r>
          </a:p>
        </p:txBody>
      </p:sp>
      <p:sp>
        <p:nvSpPr>
          <p:cNvPr id="4" name="Title 3"/>
          <p:cNvSpPr>
            <a:spLocks noGrp="1"/>
          </p:cNvSpPr>
          <p:nvPr>
            <p:ph type="title"/>
          </p:nvPr>
        </p:nvSpPr>
        <p:spPr/>
        <p:txBody>
          <a:bodyPr/>
          <a:lstStyle/>
          <a:p>
            <a:r>
              <a:rPr lang="en-US" dirty="0" smtClean="0"/>
              <a:t>EVIDENCE—</a:t>
            </a:r>
            <a:r>
              <a:rPr lang="en-US" sz="3200" b="1" dirty="0" smtClean="0"/>
              <a:t>THE MEMORY REMAINS</a:t>
            </a:r>
            <a:endParaRPr lang="en-US" sz="3200" b="1" dirty="0"/>
          </a:p>
        </p:txBody>
      </p:sp>
      <p:sp>
        <p:nvSpPr>
          <p:cNvPr id="6" name="Rectangle 5"/>
          <p:cNvSpPr/>
          <p:nvPr/>
        </p:nvSpPr>
        <p:spPr>
          <a:xfrm>
            <a:off x="1676400" y="2514600"/>
            <a:ext cx="5867400" cy="246221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spcBef>
                <a:spcPts val="600"/>
              </a:spcBef>
              <a:spcAft>
                <a:spcPts val="600"/>
              </a:spcAft>
            </a:pPr>
            <a:r>
              <a:rPr lang="en-US" sz="2400" b="1" dirty="0" smtClean="0">
                <a:ln/>
                <a:solidFill>
                  <a:schemeClr val="accent3"/>
                </a:solidFill>
              </a:rPr>
              <a:t>27  "Then he said, ‘I beg you therefore, father, that you would send him to my father’s house,</a:t>
            </a:r>
          </a:p>
          <a:p>
            <a:pPr>
              <a:spcBef>
                <a:spcPts val="600"/>
              </a:spcBef>
              <a:spcAft>
                <a:spcPts val="600"/>
              </a:spcAft>
            </a:pPr>
            <a:r>
              <a:rPr lang="en-US" sz="2400" b="1" dirty="0" smtClean="0">
                <a:ln/>
                <a:solidFill>
                  <a:schemeClr val="accent3"/>
                </a:solidFill>
              </a:rPr>
              <a:t>28  ‘</a:t>
            </a:r>
            <a:r>
              <a:rPr lang="en-US" sz="2400" b="1" dirty="0" smtClean="0">
                <a:ln/>
              </a:rPr>
              <a:t>for I have five brothers</a:t>
            </a:r>
            <a:r>
              <a:rPr lang="en-US" sz="2400" b="1" dirty="0" smtClean="0">
                <a:ln/>
                <a:solidFill>
                  <a:schemeClr val="accent3"/>
                </a:solidFill>
              </a:rPr>
              <a:t>, that he may testify to them, lest they also come to this place of torment.’</a:t>
            </a:r>
            <a:endParaRPr lang="en-US" sz="2400" b="1" dirty="0">
              <a:ln/>
              <a:solidFill>
                <a:schemeClr val="accent3"/>
              </a:solidFill>
            </a:endParaRPr>
          </a:p>
        </p:txBody>
      </p:sp>
      <p:sp>
        <p:nvSpPr>
          <p:cNvPr id="7" name="TextBox 6"/>
          <p:cNvSpPr txBox="1"/>
          <p:nvPr/>
        </p:nvSpPr>
        <p:spPr>
          <a:xfrm>
            <a:off x="1143000" y="6096000"/>
            <a:ext cx="6858000" cy="674132"/>
          </a:xfrm>
          <a:prstGeom prst="rect">
            <a:avLst/>
          </a:prstGeom>
          <a:noFill/>
        </p:spPr>
        <p:txBody>
          <a:bodyPr wrap="none" rtlCol="0">
            <a:prstTxWarp prst="textFadeUp">
              <a:avLst>
                <a:gd name="adj" fmla="val 11824"/>
              </a:avLst>
            </a:prstTxWarp>
            <a:spAutoFit/>
          </a:bodyPr>
          <a:lstStyle/>
          <a:p>
            <a:r>
              <a:rPr lang="en-US" dirty="0" smtClean="0"/>
              <a:t>HE REMEMBERED PEOPLE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762000"/>
          </a:xfrm>
        </p:spPr>
        <p:txBody>
          <a:bodyPr/>
          <a:lstStyle/>
          <a:p>
            <a:r>
              <a:rPr lang="en-US" dirty="0" smtClean="0"/>
              <a:t>From 1 Samuel 28:11-19 (cf. 15:27-29)</a:t>
            </a:r>
          </a:p>
        </p:txBody>
      </p:sp>
      <p:sp>
        <p:nvSpPr>
          <p:cNvPr id="4" name="Title 3"/>
          <p:cNvSpPr>
            <a:spLocks noGrp="1"/>
          </p:cNvSpPr>
          <p:nvPr>
            <p:ph type="title"/>
          </p:nvPr>
        </p:nvSpPr>
        <p:spPr/>
        <p:txBody>
          <a:bodyPr/>
          <a:lstStyle/>
          <a:p>
            <a:r>
              <a:rPr lang="en-US" dirty="0" smtClean="0"/>
              <a:t>EVIDENCE—</a:t>
            </a:r>
            <a:r>
              <a:rPr lang="en-US" sz="3200" b="1" dirty="0" smtClean="0"/>
              <a:t>THE MEMORY REMAINS</a:t>
            </a:r>
            <a:endParaRPr lang="en-US" sz="3200" b="1" dirty="0"/>
          </a:p>
        </p:txBody>
      </p:sp>
      <p:sp>
        <p:nvSpPr>
          <p:cNvPr id="6" name="Rectangle 5"/>
          <p:cNvSpPr/>
          <p:nvPr/>
        </p:nvSpPr>
        <p:spPr>
          <a:xfrm>
            <a:off x="1676400" y="2514600"/>
            <a:ext cx="5867400" cy="358046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nSpc>
                <a:spcPts val="2600"/>
              </a:lnSpc>
              <a:spcBef>
                <a:spcPts val="600"/>
              </a:spcBef>
              <a:spcAft>
                <a:spcPts val="600"/>
              </a:spcAft>
            </a:pPr>
            <a:r>
              <a:rPr lang="en-US" sz="2400" b="1" dirty="0" smtClean="0">
                <a:ln/>
                <a:solidFill>
                  <a:schemeClr val="accent3"/>
                </a:solidFill>
              </a:rPr>
              <a:t>17  "And the LORD has done for Himself </a:t>
            </a:r>
            <a:r>
              <a:rPr lang="en-US" sz="2400" b="1" u="sng" dirty="0" smtClean="0">
                <a:ln/>
                <a:solidFill>
                  <a:schemeClr val="accent3"/>
                </a:solidFill>
              </a:rPr>
              <a:t>AS HE SPOKE BY ME</a:t>
            </a:r>
            <a:r>
              <a:rPr lang="en-US" sz="2400" b="1" dirty="0" smtClean="0">
                <a:ln/>
                <a:solidFill>
                  <a:schemeClr val="accent3"/>
                </a:solidFill>
              </a:rPr>
              <a:t>. For the LORD has torn the kingdom out of your hand and given it to your neighbor, David.</a:t>
            </a:r>
          </a:p>
          <a:p>
            <a:pPr>
              <a:lnSpc>
                <a:spcPts val="2600"/>
              </a:lnSpc>
              <a:spcBef>
                <a:spcPts val="600"/>
              </a:spcBef>
              <a:spcAft>
                <a:spcPts val="600"/>
              </a:spcAft>
            </a:pPr>
            <a:r>
              <a:rPr lang="en-US" sz="2400" b="1" dirty="0" smtClean="0">
                <a:ln/>
                <a:solidFill>
                  <a:schemeClr val="accent3"/>
                </a:solidFill>
              </a:rPr>
              <a:t>18  "Because you did not obey the voice of the LORD nor execute His fierce wrath upon </a:t>
            </a:r>
            <a:r>
              <a:rPr lang="en-US" sz="2400" b="1" dirty="0" err="1" smtClean="0">
                <a:ln/>
                <a:solidFill>
                  <a:schemeClr val="accent3"/>
                </a:solidFill>
              </a:rPr>
              <a:t>Amalek</a:t>
            </a:r>
            <a:r>
              <a:rPr lang="en-US" sz="2400" b="1" dirty="0" smtClean="0">
                <a:ln/>
                <a:solidFill>
                  <a:schemeClr val="accent3"/>
                </a:solidFill>
              </a:rPr>
              <a:t>, therefore the LORD has done this thing to you this day.</a:t>
            </a:r>
            <a:endParaRPr lang="en-US" sz="2400" b="1" dirty="0">
              <a:ln/>
              <a:solidFill>
                <a:schemeClr val="accent3"/>
              </a:solidFill>
            </a:endParaRPr>
          </a:p>
        </p:txBody>
      </p:sp>
      <p:sp>
        <p:nvSpPr>
          <p:cNvPr id="7" name="TextBox 6"/>
          <p:cNvSpPr txBox="1"/>
          <p:nvPr/>
        </p:nvSpPr>
        <p:spPr>
          <a:xfrm>
            <a:off x="1143000" y="6096000"/>
            <a:ext cx="6858000" cy="674132"/>
          </a:xfrm>
          <a:prstGeom prst="rect">
            <a:avLst/>
          </a:prstGeom>
          <a:noFill/>
        </p:spPr>
        <p:txBody>
          <a:bodyPr wrap="none" rtlCol="0">
            <a:prstTxWarp prst="textFadeUp">
              <a:avLst>
                <a:gd name="adj" fmla="val 11824"/>
              </a:avLst>
            </a:prstTxWarp>
            <a:spAutoFit/>
          </a:bodyPr>
          <a:lstStyle/>
          <a:p>
            <a:pPr algn="ctr"/>
            <a:r>
              <a:rPr lang="en-US" dirty="0" smtClean="0"/>
              <a:t>HE REMEMBERED MANY THINGS!</a:t>
            </a:r>
            <a:endParaRPr lang="en-US" dirty="0"/>
          </a:p>
        </p:txBody>
      </p:sp>
      <p:sp>
        <p:nvSpPr>
          <p:cNvPr id="2" name="Rectangle 1"/>
          <p:cNvSpPr/>
          <p:nvPr/>
        </p:nvSpPr>
        <p:spPr>
          <a:xfrm>
            <a:off x="3657600" y="381000"/>
            <a:ext cx="5105400" cy="762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Affirm #2</a:t>
            </a:r>
            <a:endParaRPr lang="en-US" dirty="0"/>
          </a:p>
        </p:txBody>
      </p:sp>
      <p:sp>
        <p:nvSpPr>
          <p:cNvPr id="5" name="Text Placeholder 4"/>
          <p:cNvSpPr>
            <a:spLocks noGrp="1"/>
          </p:cNvSpPr>
          <p:nvPr>
            <p:ph type="body" idx="1"/>
          </p:nvPr>
        </p:nvSpPr>
        <p:spPr/>
        <p:txBody>
          <a:bodyPr/>
          <a:lstStyle/>
          <a:p>
            <a:r>
              <a:rPr lang="en-US" dirty="0" smtClean="0"/>
              <a:t>WE WILL RECOGNIZED BIBLE SAINTS AFTER DEATH</a:t>
            </a:r>
            <a:endParaRPr lang="en-US"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The rich man recognized Abraham </a:t>
            </a:r>
            <a:br>
              <a:rPr lang="en-US" dirty="0" smtClean="0"/>
            </a:br>
            <a:r>
              <a:rPr lang="en-US" dirty="0" smtClean="0"/>
              <a:t>(Lk. 16:23, 24)</a:t>
            </a:r>
          </a:p>
          <a:p>
            <a:pPr lvl="1"/>
            <a:r>
              <a:rPr lang="en-US" dirty="0" smtClean="0"/>
              <a:t>Rich man and his family lived under the authority of Law of Moses (Lk. 16:29)</a:t>
            </a:r>
          </a:p>
          <a:p>
            <a:pPr lvl="1"/>
            <a:r>
              <a:rPr lang="en-US" dirty="0" smtClean="0"/>
              <a:t>Paul taught that Abraham lived 430 years before the Law was given through Moses (Gal. 3:16-18)</a:t>
            </a:r>
          </a:p>
          <a:p>
            <a:pPr lvl="1"/>
            <a:r>
              <a:rPr lang="en-US" dirty="0" smtClean="0"/>
              <a:t>Rich man could not have seen Abraham in his “lifetime” but recognized Abraham in Hades</a:t>
            </a:r>
          </a:p>
        </p:txBody>
      </p:sp>
      <p:sp>
        <p:nvSpPr>
          <p:cNvPr id="4" name="Title 3"/>
          <p:cNvSpPr>
            <a:spLocks noGrp="1"/>
          </p:cNvSpPr>
          <p:nvPr>
            <p:ph type="title"/>
          </p:nvPr>
        </p:nvSpPr>
        <p:spPr/>
        <p:txBody>
          <a:bodyPr>
            <a:normAutofit fontScale="90000"/>
          </a:bodyPr>
          <a:lstStyle/>
          <a:p>
            <a:r>
              <a:rPr lang="en-US" dirty="0" smtClean="0"/>
              <a:t>EVIDENCE—</a:t>
            </a:r>
            <a:r>
              <a:rPr lang="en-US" sz="3200" b="1" dirty="0" smtClean="0"/>
              <a:t>RECOGNIZING BIBLE SAINTS </a:t>
            </a:r>
            <a:endParaRPr lang="en-US" sz="3200" b="1" dirty="0"/>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The apostles recognized Moses and Elijah (Matt. 17:1-8)</a:t>
            </a:r>
          </a:p>
          <a:p>
            <a:pPr lvl="1"/>
            <a:r>
              <a:rPr lang="en-US" dirty="0" smtClean="0"/>
              <a:t>Moses and Elijah “appeared to them, talking with Him” (17:3)</a:t>
            </a:r>
          </a:p>
          <a:p>
            <a:pPr lvl="1"/>
            <a:r>
              <a:rPr lang="en-US" dirty="0" smtClean="0"/>
              <a:t>Peter, James and John had never seen Moses and Elijah</a:t>
            </a:r>
          </a:p>
          <a:p>
            <a:pPr lvl="1"/>
            <a:r>
              <a:rPr lang="en-US" dirty="0" smtClean="0"/>
              <a:t>Moses and Elijah had never seen each other on earth</a:t>
            </a:r>
          </a:p>
          <a:p>
            <a:pPr lvl="1"/>
            <a:r>
              <a:rPr lang="en-US" dirty="0" smtClean="0"/>
              <a:t>Evidently, everyone recognized everyone</a:t>
            </a:r>
            <a:endParaRPr lang="en-US" dirty="0"/>
          </a:p>
        </p:txBody>
      </p:sp>
      <p:sp>
        <p:nvSpPr>
          <p:cNvPr id="4" name="Title 3"/>
          <p:cNvSpPr>
            <a:spLocks noGrp="1"/>
          </p:cNvSpPr>
          <p:nvPr>
            <p:ph type="title"/>
          </p:nvPr>
        </p:nvSpPr>
        <p:spPr/>
        <p:txBody>
          <a:bodyPr>
            <a:normAutofit fontScale="90000"/>
          </a:bodyPr>
          <a:lstStyle/>
          <a:p>
            <a:r>
              <a:rPr lang="en-US" dirty="0" smtClean="0"/>
              <a:t>EVIDENCE—</a:t>
            </a:r>
            <a:r>
              <a:rPr lang="en-US" sz="3200" b="1" dirty="0" smtClean="0"/>
              <a:t>RECOGNIZING BIBLE SAINTS </a:t>
            </a:r>
            <a:endParaRPr lang="en-US" sz="3200" b="1" dirty="0"/>
          </a:p>
        </p:txBody>
      </p:sp>
    </p:spTree>
    <p:extLst>
      <p:ext uri="{BB962C8B-B14F-4D97-AF65-F5344CB8AC3E}">
        <p14:creationId xmlns:p14="http://schemas.microsoft.com/office/powerpoint/2010/main" val="933225013"/>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686</TotalTime>
  <Words>1668</Words>
  <Application>Microsoft Office PowerPoint</Application>
  <PresentationFormat>On-screen Show (4:3)</PresentationFormat>
  <Paragraphs>137</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Gill Sans MT</vt:lpstr>
      <vt:lpstr>Wingdings 2</vt:lpstr>
      <vt:lpstr>Bradley Hand ITC</vt:lpstr>
      <vt:lpstr>Calibri</vt:lpstr>
      <vt:lpstr>맑은 고딕</vt:lpstr>
      <vt:lpstr>Mountain</vt:lpstr>
      <vt:lpstr>Recognition AFTER Death?</vt:lpstr>
      <vt:lpstr>This Question Asks</vt:lpstr>
      <vt:lpstr>Affirm #1</vt:lpstr>
      <vt:lpstr>EVIDENCE—THE MEMORY REMAINS</vt:lpstr>
      <vt:lpstr>EVIDENCE—THE MEMORY REMAINS</vt:lpstr>
      <vt:lpstr>EVIDENCE—THE MEMORY REMAINS</vt:lpstr>
      <vt:lpstr>Affirm #2</vt:lpstr>
      <vt:lpstr>EVIDENCE—RECOGNIZING BIBLE SAINTS </vt:lpstr>
      <vt:lpstr>EVIDENCE—RECOGNIZING BIBLE SAINTS </vt:lpstr>
      <vt:lpstr>AFFIRM #3</vt:lpstr>
      <vt:lpstr>EVIDENCE—THE ABILITY TO RECOGNIZE DECEASED ANCESTORS</vt:lpstr>
      <vt:lpstr>EVIDENCE—THE ABILITY TO RECOGNIZE DECEASED ANCESTORS</vt:lpstr>
      <vt:lpstr>EVIDENCE—THE ABILITY TO RECOGNIZE DECEASED ANCESTORS</vt:lpstr>
      <vt:lpstr>EVIDENCE—THE ABILITY TO RECOGNIZE DECEASED ANCESTORS</vt:lpstr>
      <vt:lpstr>EVIDENCE—THE ABILITY TO RECOGNIZE CHILDREN</vt:lpstr>
      <vt:lpstr>AFFIRM #4</vt:lpstr>
      <vt:lpstr>EVIDENCE—RECOGNITION OF GOD</vt:lpstr>
      <vt:lpstr>EVIDENCE—RECOGNITION OF GOD</vt:lpstr>
      <vt:lpstr>Some Wonder</vt:lpstr>
      <vt:lpstr>The Reality of Life After Death:</vt:lpstr>
      <vt:lpstr>Concluding Facts</vt:lpstr>
      <vt:lpstr>Luke 13 “I DO NOT KNOW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AFTER Death</dc:title>
  <dc:creator>Steven J. Wallace</dc:creator>
  <cp:lastModifiedBy>Steven J. Wallace</cp:lastModifiedBy>
  <cp:revision>20</cp:revision>
  <dcterms:created xsi:type="dcterms:W3CDTF">2009-09-18T18:20:49Z</dcterms:created>
  <dcterms:modified xsi:type="dcterms:W3CDTF">2013-11-09T04:40:36Z</dcterms:modified>
</cp:coreProperties>
</file>