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5" r:id="rId3"/>
    <p:sldMasterId id="2147483698" r:id="rId4"/>
    <p:sldMasterId id="2147483710" r:id="rId5"/>
  </p:sldMasterIdLst>
  <p:notesMasterIdLst>
    <p:notesMasterId r:id="rId34"/>
  </p:notesMasterIdLst>
  <p:sldIdLst>
    <p:sldId id="256" r:id="rId6"/>
    <p:sldId id="257" r:id="rId7"/>
    <p:sldId id="258" r:id="rId8"/>
    <p:sldId id="259" r:id="rId9"/>
    <p:sldId id="260" r:id="rId10"/>
    <p:sldId id="261" r:id="rId11"/>
    <p:sldId id="274" r:id="rId12"/>
    <p:sldId id="262" r:id="rId13"/>
    <p:sldId id="263" r:id="rId14"/>
    <p:sldId id="267" r:id="rId15"/>
    <p:sldId id="264" r:id="rId16"/>
    <p:sldId id="265" r:id="rId17"/>
    <p:sldId id="281" r:id="rId18"/>
    <p:sldId id="266" r:id="rId19"/>
    <p:sldId id="268" r:id="rId20"/>
    <p:sldId id="270" r:id="rId21"/>
    <p:sldId id="271" r:id="rId22"/>
    <p:sldId id="272" r:id="rId23"/>
    <p:sldId id="269" r:id="rId24"/>
    <p:sldId id="275" r:id="rId25"/>
    <p:sldId id="276" r:id="rId26"/>
    <p:sldId id="282" r:id="rId27"/>
    <p:sldId id="273" r:id="rId28"/>
    <p:sldId id="278" r:id="rId29"/>
    <p:sldId id="277" r:id="rId30"/>
    <p:sldId id="280" r:id="rId31"/>
    <p:sldId id="279" r:id="rId32"/>
    <p:sldId id="283" r:id="rId33"/>
  </p:sldIdLst>
  <p:sldSz cx="9144000" cy="6858000" type="screen4x3"/>
  <p:notesSz cx="6858000" cy="9144000"/>
  <p:embeddedFontLst>
    <p:embeddedFont>
      <p:font typeface="Candara" pitchFamily="34" charset="0"/>
      <p:regular r:id="rId35"/>
      <p:bold r:id="rId36"/>
      <p:italic r:id="rId37"/>
      <p:boldItalic r:id="rId38"/>
    </p:embeddedFont>
    <p:embeddedFont>
      <p:font typeface="OLBGRK" pitchFamily="2" charset="0"/>
      <p:regular r:id="rId39"/>
    </p:embeddedFont>
    <p:embeddedFont>
      <p:font typeface="Calibri" pitchFamily="34" charset="0"/>
      <p:regular r:id="rId40"/>
      <p:bold r:id="rId41"/>
      <p:italic r:id="rId42"/>
      <p:boldItalic r:id="rId43"/>
    </p:embeddedFont>
    <p:embeddedFont>
      <p:font typeface="Cambria" pitchFamily="18" charset="0"/>
      <p:regular r:id="rId44"/>
      <p:bold r:id="rId45"/>
      <p:italic r:id="rId46"/>
      <p:boldItalic r:id="rId47"/>
    </p:embeddedFont>
    <p:embeddedFont>
      <p:font typeface="Wingdings 3" pitchFamily="18" charset="2"/>
      <p:regular r:id="rId48"/>
    </p:embeddedFont>
    <p:embeddedFont>
      <p:font typeface="Freestyle Script" pitchFamily="66" charset="0"/>
      <p:regular r:id="rId49"/>
    </p:embeddedFont>
    <p:embeddedFont>
      <p:font typeface="Arial Black" pitchFamily="34" charset="0"/>
      <p:bold r:id="rId50"/>
    </p:embeddedFont>
    <p:embeddedFont>
      <p:font typeface="Bloody" pitchFamily="2" charset="0"/>
      <p:regular r:id="rId51"/>
    </p:embeddedFont>
    <p:embeddedFont>
      <p:font typeface="Century Gothic" pitchFamily="34" charset="0"/>
      <p:regular r:id="rId52"/>
      <p:bold r:id="rId53"/>
      <p:italic r:id="rId54"/>
      <p:boldItalic r:id="rId55"/>
    </p:embeddedFont>
    <p:embeddedFont>
      <p:font typeface="Wingdings 2" pitchFamily="18" charset="2"/>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4765" autoAdjust="0"/>
  </p:normalViewPr>
  <p:slideViewPr>
    <p:cSldViewPr>
      <p:cViewPr varScale="1">
        <p:scale>
          <a:sx n="64" d="100"/>
          <a:sy n="64" d="100"/>
        </p:scale>
        <p:origin x="-3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3.xml"/><Relationship Id="rId51" Type="http://schemas.openxmlformats.org/officeDocument/2006/relationships/font" Target="fonts/font17.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2BF31-5CE2-41A9-8D39-FD557B504A99}" type="datetimeFigureOut">
              <a:rPr lang="en-US" smtClean="0"/>
              <a:pPr/>
              <a:t>4/25/2009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04E1E-D390-44A0-AAEF-94C72EF377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preached on a lot of subjects,</a:t>
            </a:r>
            <a:r>
              <a:rPr lang="en-US" baseline="0" dirty="0" smtClean="0"/>
              <a:t> technical, non-technical, some that admonished sin, some that have dealt with controversies inside and outside the brotherhood, some on topics, some on expository but I have never preached the first chapter of </a:t>
            </a:r>
            <a:r>
              <a:rPr lang="en-US" baseline="0" dirty="0" smtClean="0"/>
              <a:t>Luke until this year (2009).  </a:t>
            </a:r>
            <a:r>
              <a:rPr lang="en-US" baseline="0" dirty="0" smtClean="0"/>
              <a:t>It is a great chapter to read but is not typical to the type of material that I have covered through the years.</a:t>
            </a:r>
          </a:p>
          <a:p>
            <a:endParaRPr lang="en-US" baseline="0" dirty="0" smtClean="0"/>
          </a:p>
          <a:p>
            <a:r>
              <a:rPr lang="en-US" baseline="0" dirty="0" smtClean="0"/>
              <a:t>After reading it carefully, I found some things that I thought were needful, some buried gems that were there for my taking and were only lost to me from my own neglect of careful investigation.</a:t>
            </a:r>
          </a:p>
          <a:p>
            <a:endParaRPr lang="en-US" baseline="0" dirty="0" smtClean="0"/>
          </a:p>
          <a:p>
            <a:r>
              <a:rPr lang="en-US" baseline="0" dirty="0" smtClean="0"/>
              <a:t>We are going to look at a visit from Mary and while there are several </a:t>
            </a:r>
            <a:r>
              <a:rPr lang="en-US" baseline="0" dirty="0" smtClean="0"/>
              <a:t>“</a:t>
            </a:r>
            <a:r>
              <a:rPr lang="en-US" baseline="0" dirty="0" err="1" smtClean="0"/>
              <a:t>Marys</a:t>
            </a:r>
            <a:r>
              <a:rPr lang="en-US" baseline="0" dirty="0" smtClean="0"/>
              <a:t>” </a:t>
            </a:r>
            <a:r>
              <a:rPr lang="en-US" baseline="0" dirty="0" smtClean="0"/>
              <a:t>in the scriptures, there is only one which I am concerned with today and that is Mary, the mother of our Lord, Jesus Christ.</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worship to you? Is it a time to exist? Is it a time to be entertained? Is it a time to sleep? Is it a time to just get by?</a:t>
            </a:r>
            <a:r>
              <a:rPr lang="en-US" baseline="0" dirty="0" smtClean="0"/>
              <a:t> Is it not a time to magnify God? Is it not a time to rejoice in the Lord?</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Philippians 3:3, “For we are the circumcision, who worship God in the Spirit, rejoice in Christ Jesus, and have no confidence in the flesh”</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4004E1E-D390-44A0-AAEF-94C72EF37747}"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THRU…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Mary’s worship was regular and her desire was to magnify</a:t>
            </a:r>
            <a:r>
              <a:rPr lang="en-US" baseline="0" dirty="0" smtClean="0"/>
              <a:t> God and rejoice in her savior, it did not </a:t>
            </a:r>
            <a:r>
              <a:rPr lang="en-US" dirty="0" smtClean="0"/>
              <a:t>mean</a:t>
            </a:r>
            <a:r>
              <a:rPr lang="en-US" baseline="0" dirty="0" smtClean="0"/>
              <a:t> that Mary was immune to hard times and deep sorrow.</a:t>
            </a:r>
            <a:r>
              <a:rPr lang="en-US" baseline="0" dirty="0"/>
              <a:t> </a:t>
            </a:r>
            <a:r>
              <a:rPr lang="en-US" baseline="0" dirty="0" smtClean="0"/>
              <a:t> SHE WOULD EXPERIENCE THE DEPTH OF SORROW </a:t>
            </a:r>
            <a:r>
              <a:rPr lang="en-US" baseline="0" dirty="0" smtClean="0"/>
              <a:t>THAT THE </a:t>
            </a:r>
            <a:r>
              <a:rPr lang="en-US" baseline="0" dirty="0" smtClean="0"/>
              <a:t>HEART WOULD </a:t>
            </a:r>
            <a:r>
              <a:rPr lang="en-US" baseline="0" dirty="0" smtClean="0"/>
              <a:t>EXPERIENCE </a:t>
            </a:r>
            <a:r>
              <a:rPr lang="en-US" baseline="0" dirty="0" smtClean="0"/>
              <a:t>DEATH WHEN THRUST THROUGH WITH A SWORD (Lk. 2:25:35—she would share and partake of these sufferings! With the honor and beauty of a rose came the birth of the Son of God, but not without  the thorns.).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She worried as any mother would when she became separated from Jesus when he was twelve.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Years later his aging mother was there when the mob took </a:t>
            </a:r>
            <a:r>
              <a:rPr lang="en-US" baseline="0" dirty="0" smtClean="0"/>
              <a:t>Him </a:t>
            </a:r>
            <a:r>
              <a:rPr lang="en-US" baseline="0" dirty="0" smtClean="0"/>
              <a:t>with violent hands. She heard the insults and felt the hatred of others who marched along to Golgotha verbally condemning </a:t>
            </a:r>
            <a:r>
              <a:rPr lang="en-US" baseline="0" dirty="0" smtClean="0"/>
              <a:t>Him</a:t>
            </a:r>
            <a:r>
              <a:rPr lang="en-US" baseline="0" dirty="0" smtClean="0"/>
              <a:t>. She saw </a:t>
            </a:r>
            <a:r>
              <a:rPr lang="en-US" baseline="0" dirty="0" smtClean="0"/>
              <a:t>her </a:t>
            </a:r>
            <a:r>
              <a:rPr lang="en-US" baseline="0" dirty="0" smtClean="0"/>
              <a:t>Son slip and fall under the weight of the cross where it physically required the strength of another to bear. She stood at the base of the cross watching her Son struggle in pain and agony; She saw the blood dripping from his fatal wounds pooling in a puddle of blood beneath Him. She observed his difficulty in breathing while below others were wagging their heads and commenting “He saved others but He Himself He cannot save.”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She saw the stone cold soldiers gambling for his clothing at the base of the cross. She saw it all, caught up in a hurricane of emotion and despair and as helpless as a little lamb before a bloodthirsty wolf, she could do nothing about it but look on and weep.  The long sword pierced her soul. Mothers, where would your heart be if that was your child that was being sneered at, mocked, struck at, hated, and nailed?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things brethren gripe about and complain about today…how can my “woe is me” attitude stand with Mary’s example? Do you think you have sacrificed a lot for God?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“Look on” and “weep” is all Mary could do and “look on” without the strong embrace of her </a:t>
            </a:r>
            <a:r>
              <a:rPr lang="en-US" baseline="0" dirty="0" smtClean="0"/>
              <a:t>husband, </a:t>
            </a:r>
            <a:r>
              <a:rPr lang="en-US" baseline="0" dirty="0" smtClean="0"/>
              <a:t>Joseph, a </a:t>
            </a:r>
            <a:r>
              <a:rPr lang="en-US" baseline="0" dirty="0" smtClean="0"/>
              <a:t>dark and horror of loneliness </a:t>
            </a:r>
            <a:r>
              <a:rPr lang="en-US" baseline="0" dirty="0" smtClean="0"/>
              <a:t>that no doubt magnified the death of her Son.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t>
            </a:r>
            <a:r>
              <a:rPr lang="en-US" baseline="0" dirty="0" smtClean="0"/>
              <a:t>am sure memories of his infancy, toddler years and young adulthood would have flooded her mind. All the joy she had when with  </a:t>
            </a:r>
            <a:r>
              <a:rPr lang="en-US" baseline="0" dirty="0" smtClean="0"/>
              <a:t>Elizabeth </a:t>
            </a:r>
            <a:r>
              <a:rPr lang="en-US" baseline="0" dirty="0" smtClean="0"/>
              <a:t>33 years ago in that hilly region of Judea would have been displaced with sorrow at this time. The scenes which were unfolding before her pierced through to the deepest part of her soul and then, just at the right </a:t>
            </a:r>
            <a:r>
              <a:rPr lang="en-US" baseline="0" dirty="0" smtClean="0"/>
              <a:t>time, “In His Time” </a:t>
            </a:r>
            <a:r>
              <a:rPr lang="en-US" baseline="0" dirty="0" smtClean="0"/>
              <a:t>the Lord seasoned </a:t>
            </a:r>
            <a:r>
              <a:rPr lang="en-US" baseline="0" dirty="0" smtClean="0"/>
              <a:t>this broken woman with a </a:t>
            </a:r>
            <a:r>
              <a:rPr lang="en-US" baseline="0" dirty="0" smtClean="0"/>
              <a:t>little grace </a:t>
            </a:r>
            <a:r>
              <a:rPr lang="en-US" baseline="0" dirty="0" smtClean="0"/>
              <a:t>out of the </a:t>
            </a:r>
            <a:r>
              <a:rPr lang="en-US" baseline="0" dirty="0" smtClean="0"/>
              <a:t>gloom. He directed her to the watch care of His beloved disciple John (Jn. 19:25-27). </a:t>
            </a:r>
            <a:r>
              <a:rPr lang="en-US" baseline="0" dirty="0" smtClean="0"/>
              <a:t> From that hour he took her to his own.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She could not turn the tide of violence that was being poured upon her Son and yet while her motherly instinct to nurture and protect was there, it was even her own sinfulness that lead to that painfully dreaded and dreary day, for it was needful for One to die for her sins as much as it was for ours.  Jesus died for all and since it was for all, all were dead in sin (2 Cor. 5:14, 15). Mary was a part of that all and bore a tremendous part of the sacrifice in witnessing the death of her beloved Son.  </a:t>
            </a:r>
          </a:p>
        </p:txBody>
      </p:sp>
      <p:sp>
        <p:nvSpPr>
          <p:cNvPr id="4" name="Slide Number Placeholder 3"/>
          <p:cNvSpPr>
            <a:spLocks noGrp="1"/>
          </p:cNvSpPr>
          <p:nvPr>
            <p:ph type="sldNum" sz="quarter" idx="10"/>
          </p:nvPr>
        </p:nvSpPr>
        <p:spPr/>
        <p:txBody>
          <a:bodyPr/>
          <a:lstStyle/>
          <a:p>
            <a:fld id="{04004E1E-D390-44A0-AAEF-94C72EF37747}"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04E1E-D390-44A0-AAEF-94C72EF37747}"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FEAR 50 – </a:t>
            </a:r>
          </a:p>
          <a:p>
            <a:r>
              <a:rPr lang="en-US" dirty="0" smtClean="0"/>
              <a:t>Ps 103:13, “As a father pities his children, So the LORD pities those who fear Him.”</a:t>
            </a:r>
          </a:p>
          <a:p>
            <a:r>
              <a:rPr lang="en-US" dirty="0" smtClean="0"/>
              <a:t>Ps. 147:11,</a:t>
            </a:r>
            <a:r>
              <a:rPr lang="en-US" baseline="0" dirty="0" smtClean="0"/>
              <a:t> “The LORD takes pleasure in those who fear Him, In those who hope in His mercy.”</a:t>
            </a:r>
          </a:p>
          <a:p>
            <a:r>
              <a:rPr lang="en-US" baseline="0" dirty="0" smtClean="0"/>
              <a:t>Mal 3:16, “Then those who feared the LORD spoke to one another, And the LORD listened and heard them; So a book of remembrance was written before Him For those who fear the LORD And who meditate on His name.”</a:t>
            </a:r>
          </a:p>
        </p:txBody>
      </p:sp>
      <p:sp>
        <p:nvSpPr>
          <p:cNvPr id="4" name="Slide Number Placeholder 3"/>
          <p:cNvSpPr>
            <a:spLocks noGrp="1"/>
          </p:cNvSpPr>
          <p:nvPr>
            <p:ph type="sldNum" sz="quarter" idx="10"/>
          </p:nvPr>
        </p:nvSpPr>
        <p:spPr/>
        <p:txBody>
          <a:bodyPr/>
          <a:lstStyle/>
          <a:p>
            <a:fld id="{04004E1E-D390-44A0-AAEF-94C72EF37747}"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Heb 6:10  “For God is not unjust to forget your work and labor of love which you have shown toward His name, in that you have ministered to the saints, and do minister.”</a:t>
            </a:r>
            <a:endParaRPr lang="en-US"/>
          </a:p>
        </p:txBody>
      </p:sp>
      <p:sp>
        <p:nvSpPr>
          <p:cNvPr id="4" name="Slide Number Placeholder 3"/>
          <p:cNvSpPr>
            <a:spLocks noGrp="1"/>
          </p:cNvSpPr>
          <p:nvPr>
            <p:ph type="sldNum" sz="quarter" idx="10"/>
          </p:nvPr>
        </p:nvSpPr>
        <p:spPr/>
        <p:txBody>
          <a:bodyPr/>
          <a:lstStyle/>
          <a:p>
            <a:fld id="{04004E1E-D390-44A0-AAEF-94C72EF37747}"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Mary means “of their rebellion”</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Regarding Genesis 6:1ff</a:t>
            </a:r>
            <a:r>
              <a:rPr lang="en-US" baseline="0" dirty="0" smtClean="0"/>
              <a:t> contrast…The “sons of God” took as many women for themselves as they could and made offspring with them which resulted in giants in the land.  These giants were great among men in size but not with God. In Luke 1, God took one woman, </a:t>
            </a:r>
            <a:r>
              <a:rPr lang="en-US" baseline="0" dirty="0" smtClean="0"/>
              <a:t>Mary, </a:t>
            </a:r>
            <a:r>
              <a:rPr lang="en-US" baseline="0" dirty="0" smtClean="0"/>
              <a:t>and through her brought forth One who would be the Son of the Highest. He would not have the physical glamour and appeal that giants would, but He would appeal to men as lowly and yet greater than all.  The Genesis 6 was about polluting women and resulted in wickedness and violence in the earth. The Luke 1 resulted in </a:t>
            </a:r>
            <a:r>
              <a:rPr lang="en-US" baseline="0" dirty="0" smtClean="0"/>
              <a:t>bringing </a:t>
            </a:r>
            <a:r>
              <a:rPr lang="en-US" baseline="0" dirty="0" smtClean="0"/>
              <a:t>honor and favor to a woman and through Jesus to women of all ages. Where Genesis 6 resulted in wickedness through the earth, Luke 1 resulted in righteousness throughout the earth.</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Elisheba</a:t>
            </a:r>
            <a:r>
              <a:rPr lang="en-US" dirty="0" smtClean="0"/>
              <a:t> [</a:t>
            </a:r>
            <a:r>
              <a:rPr lang="en-US" dirty="0" err="1" smtClean="0"/>
              <a:t>ih</a:t>
            </a:r>
            <a:r>
              <a:rPr lang="en-US" dirty="0" smtClean="0"/>
              <a:t>-LISH-uh-</a:t>
            </a:r>
            <a:r>
              <a:rPr lang="en-US" dirty="0" err="1" smtClean="0"/>
              <a:t>buh</a:t>
            </a:r>
            <a:r>
              <a:rPr lang="en-US" baseline="0" dirty="0" smtClean="0"/>
              <a:t> or</a:t>
            </a:r>
            <a:r>
              <a:rPr lang="en-US" dirty="0" smtClean="0"/>
              <a:t> </a:t>
            </a:r>
            <a:r>
              <a:rPr lang="en-US" dirty="0" err="1" smtClean="0"/>
              <a:t>ih</a:t>
            </a:r>
            <a:r>
              <a:rPr lang="en-US" dirty="0" smtClean="0"/>
              <a:t>-LI -</a:t>
            </a:r>
            <a:r>
              <a:rPr lang="en-US" dirty="0" err="1" smtClean="0"/>
              <a:t>shuh-buh</a:t>
            </a:r>
            <a:r>
              <a:rPr lang="en-US" dirty="0" smtClean="0"/>
              <a:t>]. </a:t>
            </a:r>
            <a:r>
              <a:rPr lang="en-US" dirty="0" err="1" smtClean="0"/>
              <a:t>Elisheba</a:t>
            </a:r>
            <a:r>
              <a:rPr lang="en-US" baseline="0" dirty="0" smtClean="0"/>
              <a:t> is the Hebrew origin of Elizabeth, which means “Oath of God” or “My God is an oath” and seems to convey how God keeps is true to His word.</a:t>
            </a:r>
          </a:p>
          <a:p>
            <a:endParaRPr lang="en-US" baseline="0" dirty="0" smtClean="0"/>
          </a:p>
          <a:p>
            <a:r>
              <a:rPr lang="en-US" baseline="0" dirty="0" smtClean="0"/>
              <a:t>Regarding </a:t>
            </a:r>
            <a:r>
              <a:rPr lang="en-US" baseline="0" dirty="0" err="1" smtClean="0"/>
              <a:t>Amminadab</a:t>
            </a:r>
            <a:r>
              <a:rPr lang="en-US" baseline="0" dirty="0" smtClean="0"/>
              <a:t>, he was king David’s great, great, great, great grandfather.</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 Zacharias</a:t>
            </a:r>
            <a:r>
              <a:rPr lang="en-US" baseline="0" dirty="0" smtClean="0"/>
              <a:t> becoming mute…Great things bring great responsibility…He had a great visit, by a great angel with a great message and it became too much for him to believe the message, from which came a sting of rebuke in being made mute!  Is not the salvation given to us a great thing (Heb. 2:3)? Would we all be able to leave speaking today if our ability to talk was measured by our faithfulness, our ability to just believe God’s word at face value?</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formed you in the womb I knew you; Before you were born I sanctified you; I ordained you a prophet to the nations“ (Jer. 1:5)</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Related passages:</a:t>
            </a:r>
            <a:r>
              <a:rPr lang="en-US" baseline="0" dirty="0" smtClean="0"/>
              <a:t> John 3:26-31; </a:t>
            </a:r>
          </a:p>
          <a:p>
            <a:r>
              <a:rPr lang="en-US" baseline="0" dirty="0" smtClean="0"/>
              <a:t>No comparison 2 Corinthians 10:12; </a:t>
            </a:r>
          </a:p>
          <a:p>
            <a:endParaRPr lang="en-US" baseline="0" dirty="0" smtClean="0"/>
          </a:p>
          <a:p>
            <a:r>
              <a:rPr lang="en-US" baseline="0" dirty="0" smtClean="0"/>
              <a:t>KNOW </a:t>
            </a:r>
            <a:r>
              <a:rPr lang="en-US" baseline="0" dirty="0" smtClean="0"/>
              <a:t>Jealousy: Galatians 5:20; Were Joseph’s brothers experiencing happiness when they envied him (Gen. 37:11</a:t>
            </a:r>
            <a:r>
              <a:rPr lang="en-US" baseline="0" dirty="0" smtClean="0"/>
              <a:t>)? </a:t>
            </a:r>
            <a:r>
              <a:rPr lang="en-US" baseline="0" dirty="0" smtClean="0"/>
              <a:t>What exactly was the reason why the Jews </a:t>
            </a:r>
            <a:r>
              <a:rPr lang="en-US" baseline="0" dirty="0" smtClean="0"/>
              <a:t>handed </a:t>
            </a:r>
            <a:r>
              <a:rPr lang="en-US" baseline="0" dirty="0" smtClean="0"/>
              <a:t>Jesus over to be </a:t>
            </a:r>
            <a:r>
              <a:rPr lang="en-US" baseline="0" dirty="0" smtClean="0"/>
              <a:t>crucified? Pilate knew it was because of envy </a:t>
            </a:r>
            <a:r>
              <a:rPr lang="en-US" baseline="0" dirty="0" smtClean="0"/>
              <a:t>(Mt. 27:18)?   Do the Jews look happy in Acts 13:45?   Was the eldest brother very happy when his younger brother returned home (Lk. 15:27-30)?  </a:t>
            </a:r>
          </a:p>
          <a:p>
            <a:endParaRPr lang="en-US" baseline="0" dirty="0" smtClean="0"/>
          </a:p>
          <a:p>
            <a:r>
              <a:rPr lang="en-US" baseline="0" dirty="0" smtClean="0"/>
              <a:t>If you know jealousy toward men, you will have no happiness.  When you remove envy and jealousy from your life you find a peaceful and inner joy in all that God has blessed you in.  Jealousy is looking to those who are blessed </a:t>
            </a:r>
            <a:r>
              <a:rPr lang="en-US" baseline="0" dirty="0" smtClean="0"/>
              <a:t>with </a:t>
            </a:r>
            <a:r>
              <a:rPr lang="en-US" baseline="0" dirty="0" smtClean="0"/>
              <a:t>an envious spirit.  </a:t>
            </a:r>
            <a:r>
              <a:rPr lang="en-US" baseline="0" dirty="0" smtClean="0"/>
              <a:t>It makes us blind to what God has blessed us with! Ask Haman in Esther 5:19-13. </a:t>
            </a:r>
          </a:p>
          <a:p>
            <a:endParaRPr lang="en-US" baseline="0" dirty="0" smtClean="0"/>
          </a:p>
          <a:p>
            <a:r>
              <a:rPr lang="en-US" baseline="0" dirty="0" smtClean="0"/>
              <a:t>There is a cure, it seems, </a:t>
            </a:r>
            <a:r>
              <a:rPr lang="en-US" baseline="0" dirty="0" smtClean="0"/>
              <a:t>to </a:t>
            </a:r>
            <a:r>
              <a:rPr lang="en-US" baseline="0" dirty="0" smtClean="0"/>
              <a:t>look </a:t>
            </a:r>
            <a:r>
              <a:rPr lang="en-US" baseline="0" dirty="0" smtClean="0"/>
              <a:t>at those who are less fortunate than we are and then have mercy upon them (Prov. 14:21), “He who despises his neighbor sins; But he who has mercy on the poor, happy is he.”  The cure is in keeping the law of God and seeking to remain reverent.</a:t>
            </a:r>
          </a:p>
          <a:p>
            <a:endParaRPr lang="en-US" baseline="0" dirty="0" smtClean="0"/>
          </a:p>
          <a:p>
            <a:r>
              <a:rPr lang="en-US" baseline="0" dirty="0" smtClean="0"/>
              <a:t>Pr 28:14   Happy is the man who is always reverent, But he who hardens his heart will fall into calamity.</a:t>
            </a:r>
          </a:p>
          <a:p>
            <a:r>
              <a:rPr lang="en-US" baseline="0" dirty="0" smtClean="0"/>
              <a:t>Pr 29:18   Where there is no revelation, the people cast off restraint; But happy is he who keeps the law.</a:t>
            </a:r>
          </a:p>
          <a:p>
            <a:endParaRPr lang="en-US" baseline="0" dirty="0" smtClean="0"/>
          </a:p>
        </p:txBody>
      </p:sp>
      <p:sp>
        <p:nvSpPr>
          <p:cNvPr id="4" name="Slide Number Placeholder 3"/>
          <p:cNvSpPr>
            <a:spLocks noGrp="1"/>
          </p:cNvSpPr>
          <p:nvPr>
            <p:ph type="sldNum" sz="quarter" idx="10"/>
          </p:nvPr>
        </p:nvSpPr>
        <p:spPr/>
        <p:txBody>
          <a:bodyPr/>
          <a:lstStyle/>
          <a:p>
            <a:fld id="{04004E1E-D390-44A0-AAEF-94C72EF3774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ending sermon 1…</a:t>
            </a:r>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Previously…vv.</a:t>
            </a:r>
            <a:r>
              <a:rPr lang="en-US" baseline="0" dirty="0" smtClean="0"/>
              <a:t> 39- 45 </a:t>
            </a:r>
          </a:p>
          <a:p>
            <a:endParaRPr lang="en-US" baseline="0" dirty="0" smtClean="0"/>
          </a:p>
          <a:p>
            <a:r>
              <a:rPr lang="en-US" baseline="0" dirty="0" smtClean="0"/>
              <a:t>Ran with Mary into the hill country of Judah to visit Elizabeth</a:t>
            </a:r>
          </a:p>
          <a:p>
            <a:r>
              <a:rPr lang="en-US" baseline="0" dirty="0" smtClean="0"/>
              <a:t>Looked at </a:t>
            </a:r>
            <a:r>
              <a:rPr lang="en-US" baseline="0" dirty="0" err="1" smtClean="0"/>
              <a:t>Zecharias</a:t>
            </a:r>
            <a:r>
              <a:rPr lang="en-US" baseline="0" dirty="0" smtClean="0"/>
              <a:t> and </a:t>
            </a:r>
            <a:r>
              <a:rPr lang="en-US" baseline="0" dirty="0" err="1" smtClean="0"/>
              <a:t>Elizebeth</a:t>
            </a:r>
            <a:endParaRPr lang="en-US" baseline="0" dirty="0" smtClean="0"/>
          </a:p>
          <a:p>
            <a:r>
              <a:rPr lang="en-US" baseline="0" dirty="0" smtClean="0"/>
              <a:t>Looked at Elizabeth’s sermon of no </a:t>
            </a:r>
            <a:r>
              <a:rPr lang="en-US" baseline="0" dirty="0" smtClean="0"/>
              <a:t>comparison-no </a:t>
            </a:r>
            <a:r>
              <a:rPr lang="en-US" baseline="0" dirty="0" smtClean="0"/>
              <a:t>envy; know </a:t>
            </a:r>
            <a:r>
              <a:rPr lang="en-US" baseline="0" dirty="0" smtClean="0"/>
              <a:t>jealousy-know </a:t>
            </a:r>
            <a:r>
              <a:rPr lang="en-US" baseline="0" dirty="0" smtClean="0"/>
              <a:t>envy</a:t>
            </a:r>
          </a:p>
          <a:p>
            <a:endParaRPr lang="en-US" baseline="0" dirty="0" smtClean="0"/>
          </a:p>
          <a:p>
            <a:r>
              <a:rPr lang="en-US" sz="1200" dirty="0" smtClean="0"/>
              <a:t>even though she was old and Mary was young</a:t>
            </a:r>
          </a:p>
          <a:p>
            <a:r>
              <a:rPr lang="en-US" sz="1200" dirty="0" smtClean="0"/>
              <a:t>even though she suffered with the reproach of barrenness and Mary did not</a:t>
            </a:r>
          </a:p>
          <a:p>
            <a:r>
              <a:rPr lang="en-US" sz="1200" dirty="0" smtClean="0"/>
              <a:t>even though she had to wait until her old age to have a son and Mary did not</a:t>
            </a:r>
          </a:p>
          <a:p>
            <a:r>
              <a:rPr lang="en-US" sz="1200" dirty="0" smtClean="0"/>
              <a:t>even though her son was only a sign and forerunner to Mary’s son</a:t>
            </a:r>
          </a:p>
          <a:p>
            <a:r>
              <a:rPr lang="en-US" sz="1200" dirty="0" smtClean="0"/>
              <a:t>even though her son’s glory would be far surpassed by Mary’s son</a:t>
            </a:r>
          </a:p>
          <a:p>
            <a:r>
              <a:rPr lang="en-US" sz="1200" dirty="0" smtClean="0"/>
              <a:t>only when we fully exalt Christ as “My Lord” and are liberated from selfishness and envy can we truly rejoice with those who rejoice – even when others are seemingly blessed more and perhaps suffer less than we do</a:t>
            </a:r>
          </a:p>
          <a:p>
            <a:endParaRPr lang="en-US" dirty="0"/>
          </a:p>
        </p:txBody>
      </p:sp>
      <p:sp>
        <p:nvSpPr>
          <p:cNvPr id="4" name="Slide Number Placeholder 3"/>
          <p:cNvSpPr>
            <a:spLocks noGrp="1"/>
          </p:cNvSpPr>
          <p:nvPr>
            <p:ph type="sldNum" sz="quarter" idx="10"/>
          </p:nvPr>
        </p:nvSpPr>
        <p:spPr/>
        <p:txBody>
          <a:bodyPr/>
          <a:lstStyle/>
          <a:p>
            <a:fld id="{04004E1E-D390-44A0-AAEF-94C72EF3774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98EC0687-52D0-434B-B07B-55BB52A9C749}" type="datetimeFigureOut">
              <a:rPr lang="en-US" smtClean="0"/>
              <a:pPr/>
              <a:t>4/25/2009</a:t>
            </a:fld>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A20AAAAF-E795-452F-B71F-76F054DEE220}"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A20AAAAF-E795-452F-B71F-76F054DEE2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A20AAAAF-E795-452F-B71F-76F054DEE2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anels title.png"/>
          <p:cNvPicPr>
            <a:picLocks noChangeAspect="1"/>
          </p:cNvPicPr>
          <p:nvPr/>
        </p:nvPicPr>
        <p:blipFill>
          <a:blip r:embed="rId2"/>
          <a:srcRect t="579" b="965"/>
          <a:stretch>
            <a:fillRect/>
          </a:stretch>
        </p:blipFill>
        <p:spPr>
          <a:xfrm>
            <a:off x="0" y="0"/>
            <a:ext cx="4254612" cy="6858000"/>
          </a:xfrm>
          <a:prstGeom prst="rect">
            <a:avLst/>
          </a:prstGeom>
        </p:spPr>
      </p:pic>
      <p:sp>
        <p:nvSpPr>
          <p:cNvPr id="2" name="Title 1"/>
          <p:cNvSpPr>
            <a:spLocks noGrp="1"/>
          </p:cNvSpPr>
          <p:nvPr>
            <p:ph type="ctrTitle"/>
          </p:nvPr>
        </p:nvSpPr>
        <p:spPr>
          <a:xfrm>
            <a:off x="4572000" y="381000"/>
            <a:ext cx="4191000" cy="3067050"/>
          </a:xfrm>
        </p:spPr>
        <p:txBody>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4572000" y="3810000"/>
            <a:ext cx="4191000" cy="1143000"/>
          </a:xfrm>
        </p:spPr>
        <p:txBody>
          <a:bodyPr>
            <a:normAutofit/>
          </a:bodyPr>
          <a:lstStyle>
            <a:lvl1pPr marL="0" indent="0" algn="l">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
        <p:nvSpPr>
          <p:cNvPr id="8" name="Rectangle 7"/>
          <p:cNvSpPr/>
          <p:nvPr/>
        </p:nvSpPr>
        <p:spPr>
          <a:xfrm>
            <a:off x="4572000" y="3505200"/>
            <a:ext cx="41910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ctr" defTabSz="914400" rtl="0" eaLnBrk="1" latinLnBrk="0" hangingPunct="1">
              <a:defRPr sz="7200" b="1" kern="1200" spc="-200" baseline="0">
                <a:gradFill flip="none" rotWithShape="1">
                  <a:gsLst>
                    <a:gs pos="0">
                      <a:schemeClr val="tx1">
                        <a:alpha val="0"/>
                      </a:schemeClr>
                    </a:gs>
                    <a:gs pos="100000">
                      <a:schemeClr val="tx1">
                        <a:alpha val="50000"/>
                      </a:schemeClr>
                    </a:gs>
                  </a:gsLst>
                  <a:lin ang="10800000" scaled="1"/>
                  <a:tileRect/>
                </a:gradFill>
                <a:latin typeface="+mn-lt"/>
                <a:ea typeface="+mn-ea"/>
                <a:cs typeface="+mn-cs"/>
              </a:defRPr>
            </a:lvl1pPr>
          </a:lstStyle>
          <a:p>
            <a:fld id="{A20AAAAF-E795-452F-B71F-76F054DEE22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ontent 2.png"/>
          <p:cNvPicPr>
            <a:picLocks noChangeAspect="1"/>
          </p:cNvPicPr>
          <p:nvPr/>
        </p:nvPicPr>
        <p:blipFill>
          <a:blip r:embed="rId2"/>
          <a:srcRect l="70112" r="4801" b="2931"/>
          <a:stretch>
            <a:fillRect/>
          </a:stretch>
        </p:blipFill>
        <p:spPr>
          <a:xfrm flipH="1">
            <a:off x="-1" y="0"/>
            <a:ext cx="2409571" cy="6858000"/>
          </a:xfrm>
          <a:prstGeom prst="rect">
            <a:avLst/>
          </a:prstGeom>
        </p:spPr>
      </p:pic>
      <p:sp>
        <p:nvSpPr>
          <p:cNvPr id="2" name="Title 1"/>
          <p:cNvSpPr>
            <a:spLocks noGrp="1"/>
          </p:cNvSpPr>
          <p:nvPr>
            <p:ph type="title"/>
          </p:nvPr>
        </p:nvSpPr>
        <p:spPr>
          <a:xfrm>
            <a:off x="2590800" y="2308972"/>
            <a:ext cx="5943600" cy="2352675"/>
          </a:xfrm>
        </p:spPr>
        <p:txBody>
          <a:bodyPr vert="horz" lIns="91440" tIns="45720" rIns="91440" bIns="45720" rtlCol="0" anchor="ctr" anchorCtr="0">
            <a:noAutofit/>
          </a:bodyPr>
          <a:lstStyle>
            <a:lvl1pPr algn="l" defTabSz="914400" rtl="0" eaLnBrk="1" latinLnBrk="0" hangingPunct="1">
              <a:spcBef>
                <a:spcPct val="0"/>
              </a:spcBef>
              <a:buNone/>
              <a:defRPr sz="44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590800" y="4684059"/>
            <a:ext cx="5943600" cy="1107141"/>
          </a:xfrm>
        </p:spPr>
        <p:txBody>
          <a:bodyPr vert="horz" lIns="91440" tIns="45720" rIns="91440" bIns="45720" rtlCol="0">
            <a:normAutofit/>
          </a:bodyPr>
          <a:lstStyle>
            <a:lvl1pPr marL="0" indent="0" algn="l" defTabSz="914400" rtl="0" eaLnBrk="1" latinLnBrk="0" hangingPunct="1">
              <a:spcBef>
                <a:spcPts val="1800"/>
              </a:spcBef>
              <a:buFont typeface="Wingdings" pitchFamily="2" charset="2"/>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819400" y="1981201"/>
            <a:ext cx="2743200" cy="4129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943600" y="1981201"/>
            <a:ext cx="2743200" cy="4129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8194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19400" y="2590800"/>
            <a:ext cx="2743200" cy="3494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9436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3600" y="2590800"/>
            <a:ext cx="2743200" cy="3494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8EC0687-52D0-434B-B07B-55BB52A9C749}" type="datetimeFigureOut">
              <a:rPr lang="en-US" smtClean="0"/>
              <a:pPr/>
              <a:t>4/25/2009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AAAF-E795-452F-B71F-76F054DEE220}" type="slidenum">
              <a:rPr lang="en-US" smtClean="0"/>
              <a:pPr/>
              <a:t>‹#›</a:t>
            </a:fld>
            <a:endParaRPr lang="en-US"/>
          </a:p>
        </p:txBody>
      </p:sp>
      <p:sp>
        <p:nvSpPr>
          <p:cNvPr id="10" name="Rectangle 9"/>
          <p:cNvSpPr/>
          <p:nvPr/>
        </p:nvSpPr>
        <p:spPr>
          <a:xfrm>
            <a:off x="28194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59436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8EC0687-52D0-434B-B07B-55BB52A9C749}" type="datetimeFigureOut">
              <a:rPr lang="en-US" smtClean="0"/>
              <a:pPr/>
              <a:t>4/25/2009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C0687-52D0-434B-B07B-55BB52A9C749}" type="datetimeFigureOut">
              <a:rPr lang="en-US" smtClean="0"/>
              <a:pPr/>
              <a:t>4/25/2009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8450" y="3943350"/>
            <a:ext cx="5875338" cy="1162050"/>
          </a:xfrm>
        </p:spPr>
        <p:txBody>
          <a:bodyPr anchor="b"/>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2514600" y="354106"/>
            <a:ext cx="6172200" cy="3200400"/>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838450" y="5105401"/>
            <a:ext cx="5875338" cy="100488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4640" y="3941064"/>
            <a:ext cx="5879592" cy="1161288"/>
          </a:xfrm>
        </p:spPr>
        <p:txBody>
          <a:bodyPr vert="horz" lIns="91440" tIns="45720" rIns="91440" bIns="45720" rtlCol="0" anchor="b" anchorCtr="0">
            <a:noAutofit/>
          </a:bodyPr>
          <a:lstStyle>
            <a:lvl1pPr algn="l" defTabSz="914400" rtl="0" eaLnBrk="1" latinLnBrk="0" hangingPunct="1">
              <a:spcBef>
                <a:spcPct val="0"/>
              </a:spcBef>
              <a:buNone/>
              <a:defRPr sz="3200" b="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14600" y="356616"/>
            <a:ext cx="6172200" cy="3200400"/>
          </a:xfrm>
          <a:prstGeom prst="roundRect">
            <a:avLst>
              <a:gd name="adj" fmla="val 12886"/>
            </a:avLst>
          </a:prstGeom>
          <a:effectLst>
            <a:reflection blurRad="6350" stA="50000" endA="275" endPos="40000" dist="101600" dir="5400000" sy="-100000" algn="bl" rotWithShape="0"/>
            <a:softEdge rad="63500"/>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2834640" y="5102352"/>
            <a:ext cx="5879592" cy="1005840"/>
          </a:xfrm>
        </p:spPr>
        <p:txBody>
          <a:bodyPr vert="horz" lIns="91440" tIns="45720" rIns="91440" bIns="45720" rtlCol="0">
            <a:normAutofit/>
          </a:bodyPr>
          <a:lstStyle>
            <a:lvl1pPr marL="0" indent="0">
              <a:buNone/>
              <a:defRPr sz="14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368301"/>
            <a:ext cx="1143000" cy="574198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514600" y="609599"/>
            <a:ext cx="4724400" cy="55006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kumimoji="1" lang="ja-JP" altLang="en-US" kern="1200">
              <a:solidFill>
                <a:srgbClr val="FFFFFF"/>
              </a:solidFill>
              <a:latin typeface="Candara"/>
              <a:cs typeface="+mn-cs"/>
            </a:endParaRPr>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11" name="図形 10"/>
          <p:cNvSpPr>
            <a:spLocks noGrp="1"/>
          </p:cNvSpPr>
          <p:nvPr>
            <p:ph type="ftr" sz="quarter" idx="11"/>
          </p:nvPr>
        </p:nvSpPr>
        <p:spPr>
          <a:xfrm>
            <a:off x="6048000" y="6492875"/>
            <a:ext cx="2394000" cy="365125"/>
          </a:xfrm>
        </p:spPr>
        <p:txBody>
          <a:bodyPr/>
          <a:lstStyle/>
          <a:p>
            <a:pPr algn="ctr" rtl="0"/>
            <a:endParaRPr lang="en-US" sz="1200" kern="1200">
              <a:solidFill>
                <a:srgbClr val="000000"/>
              </a:solidFill>
              <a:latin typeface="Candara"/>
              <a:ea typeface="+mn-ea"/>
              <a:cs typeface="+mn-cs"/>
            </a:endParaRPr>
          </a:p>
        </p:txBody>
      </p:sp>
      <p:sp>
        <p:nvSpPr>
          <p:cNvPr id="18" name="図形 17"/>
          <p:cNvSpPr>
            <a:spLocks noGrp="1"/>
          </p:cNvSpPr>
          <p:nvPr>
            <p:ph type="sldNum" sz="quarter" idx="12"/>
          </p:nvPr>
        </p:nvSpPr>
        <p:spPr>
          <a:xfrm>
            <a:off x="8499632" y="6492875"/>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dirty="0">
                <a:solidFill>
                  <a:srgbClr val="000000"/>
                </a:solidFill>
                <a:latin typeface="Candara"/>
                <a:cs typeface="+mn-cs"/>
              </a:endParaRPr>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5" name="図形 4"/>
          <p:cNvSpPr>
            <a:spLocks noGrp="1"/>
          </p:cNvSpPr>
          <p:nvPr>
            <p:ph type="ftr" sz="quarter" idx="11"/>
          </p:nvPr>
        </p:nvSpPr>
        <p:spPr/>
        <p:txBody>
          <a:bodyPr/>
          <a:lstStyle/>
          <a:p>
            <a:pPr algn="ctr" rtl="0"/>
            <a:endParaRPr lang="en-US" sz="1200" kern="1200">
              <a:solidFill>
                <a:srgbClr val="000000"/>
              </a:solidFill>
              <a:latin typeface="Candara"/>
              <a:ea typeface="+mn-ea"/>
              <a:cs typeface="+mn-cs"/>
            </a:endParaRPr>
          </a:p>
        </p:txBody>
      </p:sp>
      <p:sp>
        <p:nvSpPr>
          <p:cNvPr id="6" name="図形 5"/>
          <p:cNvSpPr>
            <a:spLocks noGrp="1"/>
          </p:cNvSpPr>
          <p:nvPr>
            <p:ph type="sldNum" sz="quarter" idx="12"/>
          </p:nvPr>
        </p:nvSpPr>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5" name="図形 4"/>
          <p:cNvSpPr>
            <a:spLocks noGrp="1"/>
          </p:cNvSpPr>
          <p:nvPr>
            <p:ph type="ftr" sz="quarter" idx="11"/>
          </p:nvPr>
        </p:nvSpPr>
        <p:spPr>
          <a:xfrm>
            <a:off x="6048000" y="6492874"/>
            <a:ext cx="2395534" cy="365125"/>
          </a:xfrm>
        </p:spPr>
        <p:txBody>
          <a:bodyPr/>
          <a:lstStyle/>
          <a:p>
            <a:pPr algn="ctr" rtl="0"/>
            <a:endParaRPr lang="en-US" sz="1200" kern="1200">
              <a:solidFill>
                <a:srgbClr val="000000"/>
              </a:solidFill>
              <a:latin typeface="Candara"/>
              <a:ea typeface="+mn-ea"/>
              <a:cs typeface="+mn-cs"/>
            </a:endParaRPr>
          </a:p>
        </p:txBody>
      </p:sp>
      <p:sp>
        <p:nvSpPr>
          <p:cNvPr id="6" name="図形 5"/>
          <p:cNvSpPr>
            <a:spLocks noGrp="1"/>
          </p:cNvSpPr>
          <p:nvPr>
            <p:ph type="sldNum" sz="quarter" idx="12"/>
          </p:nvPr>
        </p:nvSpPr>
        <p:spPr>
          <a:xfrm>
            <a:off x="8499600" y="6492875"/>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6" name="図形 5"/>
          <p:cNvSpPr>
            <a:spLocks noGrp="1"/>
          </p:cNvSpPr>
          <p:nvPr>
            <p:ph type="ftr" sz="quarter" idx="11"/>
          </p:nvPr>
        </p:nvSpPr>
        <p:spPr>
          <a:xfrm>
            <a:off x="6048000" y="6494400"/>
            <a:ext cx="2395534" cy="365125"/>
          </a:xfrm>
        </p:spPr>
        <p:txBody>
          <a:bodyPr/>
          <a:lstStyle/>
          <a:p>
            <a:pPr algn="ctr" rtl="0"/>
            <a:endParaRPr lang="en-US" sz="1200" kern="1200">
              <a:solidFill>
                <a:srgbClr val="000000"/>
              </a:solidFill>
              <a:latin typeface="Candara"/>
              <a:ea typeface="+mn-ea"/>
              <a:cs typeface="+mn-cs"/>
            </a:endParaRPr>
          </a:p>
        </p:txBody>
      </p:sp>
      <p:sp>
        <p:nvSpPr>
          <p:cNvPr id="7" name="図形 6"/>
          <p:cNvSpPr>
            <a:spLocks noGrp="1"/>
          </p:cNvSpPr>
          <p:nvPr>
            <p:ph type="sldNum" sz="quarter" idx="12"/>
          </p:nvPr>
        </p:nvSpPr>
        <p:spPr>
          <a:xfrm>
            <a:off x="8499600" y="6494400"/>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kumimoji="1" lang="ja-JP" altLang="en-US" kern="1200">
              <a:solidFill>
                <a:srgbClr val="FFFFFF"/>
              </a:solidFill>
              <a:latin typeface="Candara"/>
              <a:cs typeface="+mn-cs"/>
            </a:endParaRPr>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8" name="図形 7"/>
          <p:cNvSpPr>
            <a:spLocks noGrp="1"/>
          </p:cNvSpPr>
          <p:nvPr>
            <p:ph type="ftr" sz="quarter" idx="11"/>
          </p:nvPr>
        </p:nvSpPr>
        <p:spPr>
          <a:xfrm>
            <a:off x="6048000" y="6494400"/>
            <a:ext cx="2394000" cy="365125"/>
          </a:xfrm>
        </p:spPr>
        <p:txBody>
          <a:bodyPr/>
          <a:lstStyle/>
          <a:p>
            <a:pPr algn="ctr" rtl="0"/>
            <a:endParaRPr lang="en-US" sz="1200" kern="1200">
              <a:solidFill>
                <a:srgbClr val="000000"/>
              </a:solidFill>
              <a:latin typeface="Candara"/>
              <a:ea typeface="+mn-ea"/>
              <a:cs typeface="+mn-cs"/>
            </a:endParaRPr>
          </a:p>
        </p:txBody>
      </p:sp>
      <p:sp>
        <p:nvSpPr>
          <p:cNvPr id="9" name="図形 8"/>
          <p:cNvSpPr>
            <a:spLocks noGrp="1"/>
          </p:cNvSpPr>
          <p:nvPr>
            <p:ph type="sldNum" sz="quarter" idx="12"/>
          </p:nvPr>
        </p:nvSpPr>
        <p:spPr>
          <a:xfrm>
            <a:off x="8499600" y="6494400"/>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4" name="図形 3"/>
          <p:cNvSpPr>
            <a:spLocks noGrp="1"/>
          </p:cNvSpPr>
          <p:nvPr>
            <p:ph type="ftr" sz="quarter" idx="11"/>
          </p:nvPr>
        </p:nvSpPr>
        <p:spPr/>
        <p:txBody>
          <a:bodyPr/>
          <a:lstStyle/>
          <a:p>
            <a:pPr algn="ctr" rtl="0"/>
            <a:endParaRPr lang="en-US" sz="1200" kern="1200">
              <a:solidFill>
                <a:srgbClr val="000000"/>
              </a:solidFill>
              <a:latin typeface="Candara"/>
              <a:ea typeface="+mn-ea"/>
              <a:cs typeface="+mn-cs"/>
            </a:endParaRPr>
          </a:p>
        </p:txBody>
      </p:sp>
      <p:sp>
        <p:nvSpPr>
          <p:cNvPr id="5" name="図形 4"/>
          <p:cNvSpPr>
            <a:spLocks noGrp="1"/>
          </p:cNvSpPr>
          <p:nvPr>
            <p:ph type="sldNum" sz="quarter" idx="12"/>
          </p:nvPr>
        </p:nvSpPr>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A20AAAAF-E795-452F-B71F-76F054DEE22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3" name="図形 2"/>
          <p:cNvSpPr>
            <a:spLocks noGrp="1"/>
          </p:cNvSpPr>
          <p:nvPr>
            <p:ph type="ftr" sz="quarter" idx="11"/>
          </p:nvPr>
        </p:nvSpPr>
        <p:spPr/>
        <p:txBody>
          <a:bodyPr/>
          <a:lstStyle/>
          <a:p>
            <a:pPr algn="ctr" rtl="0"/>
            <a:endParaRPr lang="en-US" sz="1200" kern="1200">
              <a:solidFill>
                <a:srgbClr val="000000"/>
              </a:solidFill>
              <a:latin typeface="Candara"/>
              <a:ea typeface="+mn-ea"/>
              <a:cs typeface="+mn-cs"/>
            </a:endParaRPr>
          </a:p>
        </p:txBody>
      </p:sp>
      <p:sp>
        <p:nvSpPr>
          <p:cNvPr id="4" name="図形 3"/>
          <p:cNvSpPr>
            <a:spLocks noGrp="1"/>
          </p:cNvSpPr>
          <p:nvPr>
            <p:ph type="sldNum" sz="quarter" idx="12"/>
          </p:nvPr>
        </p:nvSpPr>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6" name="図形 5"/>
          <p:cNvSpPr>
            <a:spLocks noGrp="1"/>
          </p:cNvSpPr>
          <p:nvPr>
            <p:ph type="ftr" sz="quarter" idx="11"/>
          </p:nvPr>
        </p:nvSpPr>
        <p:spPr>
          <a:xfrm>
            <a:off x="6048000" y="6494400"/>
            <a:ext cx="2394000" cy="365125"/>
          </a:xfrm>
        </p:spPr>
        <p:txBody>
          <a:bodyPr/>
          <a:lstStyle/>
          <a:p>
            <a:pPr algn="ctr" rtl="0"/>
            <a:endParaRPr lang="en-US" sz="1200" kern="1200">
              <a:solidFill>
                <a:srgbClr val="000000"/>
              </a:solidFill>
              <a:latin typeface="Candara"/>
              <a:ea typeface="+mn-ea"/>
              <a:cs typeface="+mn-cs"/>
            </a:endParaRPr>
          </a:p>
        </p:txBody>
      </p:sp>
      <p:sp>
        <p:nvSpPr>
          <p:cNvPr id="7" name="図形 6"/>
          <p:cNvSpPr>
            <a:spLocks noGrp="1"/>
          </p:cNvSpPr>
          <p:nvPr>
            <p:ph type="sldNum" sz="quarter" idx="12"/>
          </p:nvPr>
        </p:nvSpPr>
        <p:spPr>
          <a:xfrm>
            <a:off x="8499600" y="6494400"/>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10" name="図形 9"/>
          <p:cNvSpPr>
            <a:spLocks noGrp="1"/>
          </p:cNvSpPr>
          <p:nvPr>
            <p:ph type="ftr" sz="quarter" idx="11"/>
          </p:nvPr>
        </p:nvSpPr>
        <p:spPr>
          <a:xfrm>
            <a:off x="6048000" y="6494400"/>
            <a:ext cx="2394000" cy="365125"/>
          </a:xfrm>
        </p:spPr>
        <p:txBody>
          <a:bodyPr/>
          <a:lstStyle/>
          <a:p>
            <a:pPr algn="ctr" rtl="0"/>
            <a:endParaRPr lang="en-US" sz="1200" kern="1200">
              <a:solidFill>
                <a:srgbClr val="000000"/>
              </a:solidFill>
              <a:latin typeface="Candara"/>
              <a:ea typeface="+mn-ea"/>
              <a:cs typeface="+mn-cs"/>
            </a:endParaRPr>
          </a:p>
        </p:txBody>
      </p:sp>
      <p:sp>
        <p:nvSpPr>
          <p:cNvPr id="11" name="図形 10"/>
          <p:cNvSpPr>
            <a:spLocks noGrp="1"/>
          </p:cNvSpPr>
          <p:nvPr>
            <p:ph type="sldNum" sz="quarter" idx="12"/>
          </p:nvPr>
        </p:nvSpPr>
        <p:spPr>
          <a:xfrm>
            <a:off x="8499600" y="6494400"/>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5" name="図形 4"/>
          <p:cNvSpPr>
            <a:spLocks noGrp="1"/>
          </p:cNvSpPr>
          <p:nvPr>
            <p:ph type="ftr" sz="quarter" idx="11"/>
          </p:nvPr>
        </p:nvSpPr>
        <p:spPr>
          <a:xfrm>
            <a:off x="6048000" y="6494400"/>
            <a:ext cx="2394000" cy="365125"/>
          </a:xfrm>
        </p:spPr>
        <p:txBody>
          <a:bodyPr/>
          <a:lstStyle/>
          <a:p>
            <a:pPr algn="ctr" rtl="0"/>
            <a:endParaRPr lang="en-US" sz="1200" kern="1200">
              <a:solidFill>
                <a:srgbClr val="000000"/>
              </a:solidFill>
              <a:latin typeface="Candara"/>
              <a:ea typeface="+mn-ea"/>
              <a:cs typeface="+mn-cs"/>
            </a:endParaRPr>
          </a:p>
        </p:txBody>
      </p:sp>
      <p:sp>
        <p:nvSpPr>
          <p:cNvPr id="6" name="図形 5"/>
          <p:cNvSpPr>
            <a:spLocks noGrp="1"/>
          </p:cNvSpPr>
          <p:nvPr>
            <p:ph type="sldNum" sz="quarter" idx="12"/>
          </p:nvPr>
        </p:nvSpPr>
        <p:spPr>
          <a:xfrm>
            <a:off x="8499600" y="6494400"/>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5" name="図形 4"/>
          <p:cNvSpPr>
            <a:spLocks noGrp="1"/>
          </p:cNvSpPr>
          <p:nvPr>
            <p:ph type="ftr" sz="quarter" idx="11"/>
          </p:nvPr>
        </p:nvSpPr>
        <p:spPr>
          <a:xfrm>
            <a:off x="6048000" y="6494400"/>
            <a:ext cx="2394000" cy="365125"/>
          </a:xfrm>
        </p:spPr>
        <p:txBody>
          <a:bodyPr/>
          <a:lstStyle/>
          <a:p>
            <a:pPr algn="ctr" rtl="0"/>
            <a:endParaRPr lang="en-US" sz="1200" kern="1200">
              <a:solidFill>
                <a:srgbClr val="000000"/>
              </a:solidFill>
              <a:latin typeface="Candara"/>
              <a:ea typeface="+mn-ea"/>
              <a:cs typeface="+mn-cs"/>
            </a:endParaRPr>
          </a:p>
        </p:txBody>
      </p:sp>
      <p:sp>
        <p:nvSpPr>
          <p:cNvPr id="6" name="図形 5"/>
          <p:cNvSpPr>
            <a:spLocks noGrp="1"/>
          </p:cNvSpPr>
          <p:nvPr>
            <p:ph type="sldNum" sz="quarter" idx="12"/>
          </p:nvPr>
        </p:nvSpPr>
        <p:spPr>
          <a:xfrm>
            <a:off x="8499600" y="6494400"/>
            <a:ext cx="644400" cy="365125"/>
          </a:xfrm>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pPr algn="l" rtl="0"/>
            <a:fld id="{98EC0687-52D0-434B-B07B-55BB52A9C749}" type="datetimeFigureOut">
              <a:rPr lang="en-US" sz="1200" kern="1200">
                <a:solidFill>
                  <a:srgbClr val="000000"/>
                </a:solidFill>
                <a:latin typeface="Candara"/>
                <a:ea typeface="+mn-ea"/>
                <a:cs typeface="+mn-cs"/>
              </a:rPr>
              <a:pPr algn="l" rtl="0"/>
              <a:t>4/25/2009</a:t>
            </a:fld>
            <a:endParaRPr lang="en-US" sz="1200" kern="1200">
              <a:solidFill>
                <a:srgbClr val="000000"/>
              </a:solidFill>
              <a:latin typeface="Candara"/>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a:solidFill>
                <a:srgbClr val="000000"/>
              </a:solidFill>
              <a:latin typeface="Candara"/>
              <a:ea typeface="+mn-ea"/>
              <a:cs typeface="+mn-cs"/>
            </a:endParaRPr>
          </a:p>
        </p:txBody>
      </p:sp>
      <p:sp>
        <p:nvSpPr>
          <p:cNvPr id="6" name="Slide Number Placeholder 5"/>
          <p:cNvSpPr>
            <a:spLocks noGrp="1"/>
          </p:cNvSpPr>
          <p:nvPr>
            <p:ph type="sldNum" sz="quarter" idx="12"/>
          </p:nvPr>
        </p:nvSpPr>
        <p:spPr/>
        <p:txBody>
          <a:bodyPr/>
          <a:lstStyle/>
          <a:p>
            <a:pPr algn="r" rtl="0"/>
            <a:fld id="{A20AAAAF-E795-452F-B71F-76F054DEE220}" type="slidenum">
              <a:rPr lang="en-US" sz="1200" kern="1200">
                <a:solidFill>
                  <a:srgbClr val="000000"/>
                </a:solidFill>
                <a:latin typeface="Candara"/>
                <a:ea typeface="+mn-ea"/>
                <a:cs typeface="+mn-cs"/>
              </a:rPr>
              <a:pPr algn="r" rtl="0"/>
              <a:t>‹#›</a:t>
            </a:fld>
            <a:endParaRPr lang="en-US" sz="1200" kern="1200">
              <a:solidFill>
                <a:srgbClr val="000000"/>
              </a:solidFill>
              <a:latin typeface="Candara"/>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A20AAAAF-E795-452F-B71F-76F054DEE2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A20AAAAF-E795-452F-B71F-76F054DEE2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A20AAAAF-E795-452F-B71F-76F054DEE22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EC0687-52D0-434B-B07B-55BB52A9C749}" type="datetimeFigureOut">
              <a:rPr lang="en-US" smtClean="0"/>
              <a:pPr/>
              <a:t>4/25/2009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EC0687-52D0-434B-B07B-55BB52A9C749}" type="datetimeFigureOut">
              <a:rPr lang="en-US" smtClean="0"/>
              <a:pPr/>
              <a:t>4/25/2009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98EC0687-52D0-434B-B07B-55BB52A9C749}" type="datetimeFigureOut">
              <a:rPr lang="en-US" smtClean="0"/>
              <a:pPr/>
              <a:t>4/25/2009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86520"/>
            <a:ext cx="810000" cy="285752"/>
          </a:xfrm>
        </p:spPr>
        <p:txBody>
          <a:bodyPr/>
          <a:lstStyle/>
          <a:p>
            <a:fld id="{A20AAAAF-E795-452F-B71F-76F054DEE22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6286520"/>
            <a:ext cx="810000" cy="285752"/>
          </a:xfrm>
        </p:spPr>
        <p:txBody>
          <a:bodyPr/>
          <a:lstStyle/>
          <a:p>
            <a:fld id="{A20AAAAF-E795-452F-B71F-76F054DEE22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98EC0687-52D0-434B-B07B-55BB52A9C749}" type="datetimeFigureOut">
              <a:rPr lang="en-US" smtClean="0"/>
              <a:pPr/>
              <a:t>4/25/2009</a:t>
            </a:fld>
            <a:endParaRPr lang="en-US"/>
          </a:p>
        </p:txBody>
      </p:sp>
      <p:sp>
        <p:nvSpPr>
          <p:cNvPr id="9" name="Rectangle 14"/>
          <p:cNvSpPr>
            <a:spLocks noGrp="1"/>
          </p:cNvSpPr>
          <p:nvPr>
            <p:ph type="sldNum" sz="quarter" idx="11"/>
          </p:nvPr>
        </p:nvSpPr>
        <p:spPr/>
        <p:txBody>
          <a:bodyPr/>
          <a:lstStyle>
            <a:lvl1pPr>
              <a:defRPr lang="en-US" smtClean="0"/>
            </a:lvl1pPr>
          </a:lstStyle>
          <a:p>
            <a:fld id="{A20AAAAF-E795-452F-B71F-76F054DEE220}"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A20AAAAF-E795-452F-B71F-76F054DEE220}"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98EC0687-52D0-434B-B07B-55BB52A9C749}" type="datetimeFigureOut">
              <a:rPr lang="en-US" smtClean="0"/>
              <a:pPr/>
              <a:t>4/25/2009</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98EC0687-52D0-434B-B07B-55BB52A9C749}" type="datetimeFigureOut">
              <a:rPr lang="en-US" smtClean="0"/>
              <a:pPr/>
              <a:t>4/25/2009</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98EC0687-52D0-434B-B07B-55BB52A9C749}" type="datetimeFigureOut">
              <a:rPr lang="en-US" smtClean="0"/>
              <a:pPr/>
              <a:t>4/25/2009</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EC0687-52D0-434B-B07B-55BB52A9C749}" type="datetimeFigureOut">
              <a:rPr lang="en-US" smtClean="0"/>
              <a:pPr/>
              <a:t>4/25/2009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98EC0687-52D0-434B-B07B-55BB52A9C749}" type="datetimeFigureOut">
              <a:rPr lang="en-US" smtClean="0"/>
              <a:pPr/>
              <a:t>4/25/2009</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98EC0687-52D0-434B-B07B-55BB52A9C749}" type="datetimeFigureOut">
              <a:rPr lang="en-US" smtClean="0"/>
              <a:pPr/>
              <a:t>4/25/2009</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A20AAAAF-E795-452F-B71F-76F054DEE2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A20AAAAF-E795-452F-B71F-76F054DEE2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98EC0687-52D0-434B-B07B-55BB52A9C749}" type="datetimeFigureOut">
              <a:rPr lang="en-US" smtClean="0"/>
              <a:pPr/>
              <a:t>4/25/2009</a:t>
            </a:fld>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A20AAAAF-E795-452F-B71F-76F054DEE220}"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98EC0687-52D0-434B-B07B-55BB52A9C749}" type="datetimeFigureOut">
              <a:rPr lang="en-US" smtClean="0"/>
              <a:pPr/>
              <a:t>4/25/2009</a:t>
            </a:fld>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A20AAAAF-E795-452F-B71F-76F054DEE220}"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5" name="Picture 24" descr="content 2.png"/>
          <p:cNvPicPr>
            <a:picLocks noChangeAspect="1"/>
          </p:cNvPicPr>
          <p:nvPr/>
        </p:nvPicPr>
        <p:blipFill>
          <a:blip r:embed="rId13"/>
          <a:srcRect r="4801" b="2931"/>
          <a:stretch>
            <a:fillRect/>
          </a:stretch>
        </p:blipFill>
        <p:spPr>
          <a:xfrm flipH="1">
            <a:off x="-1" y="0"/>
            <a:ext cx="9144000" cy="6858000"/>
          </a:xfrm>
          <a:prstGeom prst="rect">
            <a:avLst/>
          </a:prstGeom>
        </p:spPr>
      </p:pic>
      <p:sp>
        <p:nvSpPr>
          <p:cNvPr id="5" name="Footer Placeholder 4"/>
          <p:cNvSpPr>
            <a:spLocks noGrp="1"/>
          </p:cNvSpPr>
          <p:nvPr>
            <p:ph type="ftr" sz="quarter" idx="3"/>
          </p:nvPr>
        </p:nvSpPr>
        <p:spPr>
          <a:xfrm>
            <a:off x="2438400" y="6580094"/>
            <a:ext cx="2895600" cy="304800"/>
          </a:xfrm>
          <a:prstGeom prst="rect">
            <a:avLst/>
          </a:prstGeom>
        </p:spPr>
        <p:txBody>
          <a:bodyPr vert="horz" lIns="91440" tIns="45720" rIns="91440" bIns="45720" rtlCol="0" anchor="ctr"/>
          <a:lstStyle>
            <a:lvl1pPr algn="l">
              <a:defRPr sz="1000">
                <a:solidFill>
                  <a:schemeClr val="tx1">
                    <a:tint val="75000"/>
                    <a:alpha val="70000"/>
                  </a:schemeClr>
                </a:solidFill>
                <a:effectLst>
                  <a:outerShdw blurRad="63500" sx="102000" sy="102000" algn="ctr" rotWithShape="0">
                    <a:schemeClr val="tx1">
                      <a:alpha val="40000"/>
                    </a:schemeClr>
                  </a:outerShdw>
                </a:effectLst>
              </a:defRPr>
            </a:lvl1pPr>
          </a:lstStyle>
          <a:p>
            <a:endParaRPr lang="en-US"/>
          </a:p>
        </p:txBody>
      </p:sp>
      <p:sp>
        <p:nvSpPr>
          <p:cNvPr id="2" name="Title Placeholder 1"/>
          <p:cNvSpPr>
            <a:spLocks noGrp="1"/>
          </p:cNvSpPr>
          <p:nvPr>
            <p:ph type="title"/>
          </p:nvPr>
        </p:nvSpPr>
        <p:spPr>
          <a:xfrm>
            <a:off x="2514600" y="350838"/>
            <a:ext cx="6172200"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819400" y="1981200"/>
            <a:ext cx="5867400" cy="4114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34200" y="6580094"/>
            <a:ext cx="2133600" cy="304800"/>
          </a:xfrm>
          <a:prstGeom prst="rect">
            <a:avLst/>
          </a:prstGeom>
        </p:spPr>
        <p:txBody>
          <a:bodyPr vert="horz" lIns="91440" tIns="45720" rIns="91440" bIns="45720" rtlCol="0" anchor="ctr"/>
          <a:lstStyle>
            <a:lvl1pPr algn="r">
              <a:defRPr sz="1000">
                <a:solidFill>
                  <a:schemeClr val="tx1">
                    <a:tint val="75000"/>
                    <a:alpha val="70000"/>
                  </a:schemeClr>
                </a:solidFill>
                <a:effectLst>
                  <a:outerShdw blurRad="63500" sx="102000" sy="102000" algn="ctr" rotWithShape="0">
                    <a:schemeClr val="tx1">
                      <a:alpha val="40000"/>
                    </a:schemeClr>
                  </a:outerShdw>
                </a:effectLst>
              </a:defRPr>
            </a:lvl1pPr>
          </a:lstStyle>
          <a:p>
            <a:fld id="{98EC0687-52D0-434B-B07B-55BB52A9C749}" type="datetimeFigureOut">
              <a:rPr lang="en-US" smtClean="0"/>
              <a:pPr/>
              <a:t>4/25/2009</a:t>
            </a:fld>
            <a:endParaRPr lang="en-US"/>
          </a:p>
        </p:txBody>
      </p:sp>
      <p:sp>
        <p:nvSpPr>
          <p:cNvPr id="6" name="Slide Number Placeholder 5"/>
          <p:cNvSpPr>
            <a:spLocks noGrp="1"/>
          </p:cNvSpPr>
          <p:nvPr>
            <p:ph type="sldNum" sz="quarter" idx="4"/>
          </p:nvPr>
        </p:nvSpPr>
        <p:spPr>
          <a:xfrm>
            <a:off x="22412" y="2693894"/>
            <a:ext cx="1452282" cy="1371600"/>
          </a:xfrm>
          <a:prstGeom prst="rect">
            <a:avLst/>
          </a:prstGeom>
        </p:spPr>
        <p:txBody>
          <a:bodyPr vert="horz" lIns="91440" tIns="45720" rIns="91440" bIns="45720" rtlCol="0" anchor="ctr"/>
          <a:lstStyle>
            <a:lvl1pPr algn="ctr">
              <a:defRPr sz="7200" b="1" spc="-200" baseline="0">
                <a:gradFill flip="none" rotWithShape="1">
                  <a:gsLst>
                    <a:gs pos="0">
                      <a:schemeClr val="tx1">
                        <a:alpha val="0"/>
                      </a:schemeClr>
                    </a:gs>
                    <a:gs pos="100000">
                      <a:schemeClr val="tx1">
                        <a:alpha val="50000"/>
                      </a:schemeClr>
                    </a:gs>
                  </a:gsLst>
                  <a:lin ang="10800000" scaled="1"/>
                  <a:tileRect/>
                </a:gradFill>
              </a:defRPr>
            </a:lvl1pPr>
          </a:lstStyle>
          <a:p>
            <a:fld id="{A20AAAAF-E795-452F-B71F-76F054DEE2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36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742950" indent="-28575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2pPr>
      <a:lvl3pPr marL="1143000" indent="-228600" algn="l" defTabSz="914400" rtl="0" eaLnBrk="1" latinLnBrk="0" hangingPunct="1">
        <a:spcBef>
          <a:spcPts val="1800"/>
        </a:spcBef>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3pPr>
      <a:lvl4pPr marL="16002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4pPr>
      <a:lvl5pPr marL="2057400" indent="-228600" algn="l" defTabSz="914400" rtl="0" eaLnBrk="1" latinLnBrk="0" hangingPunct="1">
        <a:spcBef>
          <a:spcPts val="1800"/>
        </a:spcBef>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5pPr>
      <a:lvl6pPr marL="25146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6pPr>
      <a:lvl7pPr marL="29718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7pPr>
      <a:lvl8pPr marL="3429000" indent="-228600" algn="l" defTabSz="914400" rtl="0" eaLnBrk="1" latinLnBrk="0" hangingPunct="1">
        <a:spcBef>
          <a:spcPts val="1800"/>
        </a:spcBef>
        <a:buSzPct val="80000"/>
        <a:buFont typeface="Wingdings" pitchFamily="2" charset="2"/>
        <a:buChar char="q"/>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8pPr>
      <a:lvl9pPr marL="38862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kumimoji="1" lang="ja-JP" altLang="en-US" kern="1200">
              <a:solidFill>
                <a:srgbClr val="FFFFFF"/>
              </a:solidFill>
              <a:latin typeface="Candara"/>
              <a:cs typeface="+mn-cs"/>
            </a:endParaRPr>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pPr rtl="0"/>
            <a:fld id="{98EC0687-52D0-434B-B07B-55BB52A9C749}" type="datetimeFigureOut">
              <a:rPr lang="en-US" kern="1200" smtClean="0">
                <a:latin typeface="Candara"/>
                <a:ea typeface="+mn-ea"/>
                <a:cs typeface="+mn-cs"/>
              </a:rPr>
              <a:pPr rtl="0"/>
              <a:t>4/25/2009</a:t>
            </a:fld>
            <a:endParaRPr lang="en-US" kern="1200">
              <a:latin typeface="Candara"/>
              <a:ea typeface="+mn-ea"/>
              <a:cs typeface="+mn-cs"/>
            </a:endParaRPr>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pPr rtl="0"/>
            <a:endParaRPr lang="en-US" kern="1200">
              <a:latin typeface="Candara"/>
              <a:ea typeface="+mn-ea"/>
              <a:cs typeface="+mn-cs"/>
            </a:endParaRPr>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pPr rtl="0"/>
            <a:fld id="{A20AAAAF-E795-452F-B71F-76F054DEE220}" type="slidenum">
              <a:rPr lang="en-US" kern="1200" smtClean="0">
                <a:latin typeface="Candara"/>
                <a:ea typeface="+mn-ea"/>
                <a:cs typeface="+mn-cs"/>
              </a:rPr>
              <a:pPr rtl="0"/>
              <a:t>‹#›</a:t>
            </a:fld>
            <a:endParaRPr lang="en-US" kern="1200">
              <a:latin typeface="Candara"/>
              <a:ea typeface="+mn-ea"/>
              <a:cs typeface="+mn-cs"/>
            </a:endParaRPr>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rtl="0" fontAlgn="base">
              <a:spcBef>
                <a:spcPct val="0"/>
              </a:spcBef>
              <a:spcAft>
                <a:spcPct val="0"/>
              </a:spcAft>
            </a:pPr>
            <a:endParaRPr kumimoji="1" lang="ja-JP" altLang="ja-JP" sz="2400" kern="1200">
              <a:solidFill>
                <a:srgbClr val="000000">
                  <a:alpha val="100000"/>
                </a:srgbClr>
              </a:solidFill>
              <a:latin typeface="Arial"/>
              <a:ea typeface="ＭＳ Ｐゴシック"/>
              <a:cs typeface="+mn-cs"/>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dirty="0">
                <a:solidFill>
                  <a:srgbClr val="000000"/>
                </a:solidFill>
                <a:latin typeface="Candara"/>
                <a:cs typeface="+mn-cs"/>
              </a:endParaRPr>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pPr algn="l" rtl="0"/>
              <a:endParaRPr lang="ja-JP" altLang="en-US" kern="1200">
                <a:solidFill>
                  <a:srgbClr val="000000"/>
                </a:solidFill>
                <a:latin typeface="Candara"/>
                <a:cs typeface="+mn-cs"/>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98EC0687-52D0-434B-B07B-55BB52A9C749}" type="datetimeFigureOut">
              <a:rPr lang="en-US" smtClean="0"/>
              <a:pPr/>
              <a:t>4/25/2009</a:t>
            </a:fld>
            <a:endParaRPr lang="en-US"/>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A20AAAAF-E795-452F-B71F-76F054DEE220}" type="slidenum">
              <a:rPr lang="en-US" smtClean="0"/>
              <a:pPr/>
              <a:t>‹#›</a:t>
            </a:fld>
            <a:endParaRPr lang="en-US"/>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98EC0687-52D0-434B-B07B-55BB52A9C749}" type="datetimeFigureOut">
              <a:rPr lang="en-US" smtClean="0"/>
              <a:pPr/>
              <a:t>4/25/2009</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20AAAAF-E795-452F-B71F-76F054DEE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Visit From Mary</a:t>
            </a:r>
            <a:endParaRPr lang="en-US" dirty="0"/>
          </a:p>
        </p:txBody>
      </p:sp>
      <p:sp>
        <p:nvSpPr>
          <p:cNvPr id="3" name="Subtitle 2"/>
          <p:cNvSpPr>
            <a:spLocks noGrp="1"/>
          </p:cNvSpPr>
          <p:nvPr>
            <p:ph type="subTitle" idx="1"/>
          </p:nvPr>
        </p:nvSpPr>
        <p:spPr/>
        <p:txBody>
          <a:bodyPr/>
          <a:lstStyle/>
          <a:p>
            <a:r>
              <a:rPr lang="en-US" dirty="0" smtClean="0"/>
              <a:t>Luke 1:39-56</a:t>
            </a:r>
            <a:endParaRPr lang="en-US" dirty="0"/>
          </a:p>
        </p:txBody>
      </p:sp>
      <p:sp>
        <p:nvSpPr>
          <p:cNvPr id="4" name="TextBox 3"/>
          <p:cNvSpPr txBox="1"/>
          <p:nvPr/>
        </p:nvSpPr>
        <p:spPr>
          <a:xfrm>
            <a:off x="4314576" y="6488668"/>
            <a:ext cx="4570482" cy="338554"/>
          </a:xfrm>
          <a:prstGeom prst="rect">
            <a:avLst/>
          </a:prstGeom>
          <a:noFill/>
        </p:spPr>
        <p:txBody>
          <a:bodyPr wrap="none" rtlCol="0">
            <a:spAutoFit/>
          </a:bodyPr>
          <a:lstStyle/>
          <a:p>
            <a:r>
              <a:rPr lang="en-US" sz="1600" i="1" dirty="0" smtClean="0"/>
              <a:t>All verses are from the NKJV unless otherwise noted </a:t>
            </a:r>
            <a:endParaRPr lang="en-US"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200" dirty="0" smtClean="0"/>
              <a:t>Elizabeth’s Sermon For Us</a:t>
            </a:r>
            <a:endParaRPr lang="en-US" sz="3200" dirty="0"/>
          </a:p>
        </p:txBody>
      </p:sp>
      <p:sp>
        <p:nvSpPr>
          <p:cNvPr id="3" name="Content Placeholder 2"/>
          <p:cNvSpPr>
            <a:spLocks noGrp="1"/>
          </p:cNvSpPr>
          <p:nvPr>
            <p:ph idx="1"/>
          </p:nvPr>
        </p:nvSpPr>
        <p:spPr>
          <a:xfrm>
            <a:off x="3575050" y="152400"/>
            <a:ext cx="5264150" cy="6705600"/>
          </a:xfrm>
          <a:gradFill>
            <a:gsLst>
              <a:gs pos="0">
                <a:schemeClr val="tx1"/>
              </a:gs>
              <a:gs pos="25000">
                <a:schemeClr val="dk1">
                  <a:tint val="85000"/>
                </a:schemeClr>
              </a:gs>
              <a:gs pos="40000">
                <a:schemeClr val="tx1">
                  <a:lumMod val="85000"/>
                  <a:lumOff val="15000"/>
                </a:schemeClr>
              </a:gs>
              <a:gs pos="50000">
                <a:schemeClr val="tx1"/>
              </a:gs>
              <a:gs pos="60000">
                <a:schemeClr val="tx1"/>
              </a:gs>
              <a:gs pos="75000">
                <a:schemeClr val="tx1">
                  <a:lumMod val="85000"/>
                  <a:lumOff val="15000"/>
                </a:schemeClr>
              </a:gs>
              <a:gs pos="100000">
                <a:schemeClr val="dk1">
                  <a:tint val="48000"/>
                  <a:satMod val="150000"/>
                </a:schemeClr>
              </a:gs>
            </a:gsLst>
          </a:gradFill>
        </p:spPr>
        <p:style>
          <a:lnRef idx="0">
            <a:schemeClr val="dk1"/>
          </a:lnRef>
          <a:fillRef idx="3">
            <a:schemeClr val="dk1"/>
          </a:fillRef>
          <a:effectRef idx="3">
            <a:schemeClr val="dk1"/>
          </a:effectRef>
          <a:fontRef idx="minor">
            <a:schemeClr val="lt1"/>
          </a:fontRef>
        </p:style>
        <p:txBody>
          <a:bodyPr>
            <a:noAutofit/>
          </a:bodyPr>
          <a:lstStyle/>
          <a:p>
            <a:pPr>
              <a:buNone/>
            </a:pPr>
            <a:r>
              <a:rPr lang="en-US" sz="2200" b="1" dirty="0" smtClean="0"/>
              <a:t>ELIZABETH REJOICED…</a:t>
            </a:r>
          </a:p>
          <a:p>
            <a:r>
              <a:rPr lang="en-US" sz="2200" dirty="0" smtClean="0"/>
              <a:t>even though she was old and Mary was young</a:t>
            </a:r>
          </a:p>
          <a:p>
            <a:r>
              <a:rPr lang="en-US" sz="2200" dirty="0" smtClean="0"/>
              <a:t>even though she suffered with the reproach of barrenness and Mary did not</a:t>
            </a:r>
          </a:p>
          <a:p>
            <a:r>
              <a:rPr lang="en-US" sz="2200" dirty="0" smtClean="0"/>
              <a:t>even though she had to wait until her old age to have a son and Mary did not</a:t>
            </a:r>
          </a:p>
          <a:p>
            <a:r>
              <a:rPr lang="en-US" sz="2200" dirty="0" smtClean="0"/>
              <a:t>even though her son was only a sign and forerunner to Mary’s son</a:t>
            </a:r>
          </a:p>
          <a:p>
            <a:r>
              <a:rPr lang="en-US" sz="2200" dirty="0" smtClean="0"/>
              <a:t>even though her son’s glory would be far surpassed by Mary’s son</a:t>
            </a:r>
          </a:p>
          <a:p>
            <a:r>
              <a:rPr lang="en-US" sz="2200" dirty="0" smtClean="0"/>
              <a:t>only when we fully exalt Christ as “My Lord” and are liberated from selfishness and envy can we truly rejoice with those who rejoice – even when others are seemingly blessed more and perhaps suffer less than we do</a:t>
            </a:r>
          </a:p>
          <a:p>
            <a:endParaRPr lang="en-US" sz="2200" dirty="0"/>
          </a:p>
        </p:txBody>
      </p:sp>
      <p:sp>
        <p:nvSpPr>
          <p:cNvPr id="4" name="Text Placeholder 3"/>
          <p:cNvSpPr>
            <a:spLocks noGrp="1"/>
          </p:cNvSpPr>
          <p:nvPr>
            <p:ph type="body" sz="half" idx="2"/>
          </p:nvPr>
        </p:nvSpPr>
        <p:spPr/>
        <p:txBody>
          <a:bodyPr>
            <a:normAutofit/>
          </a:bodyPr>
          <a:lstStyle/>
          <a:p>
            <a:pPr marL="342900" indent="-342900">
              <a:buFont typeface="+mj-lt"/>
              <a:buAutoNum type="arabicPeriod"/>
            </a:pPr>
            <a:r>
              <a:rPr lang="en-US" sz="2000" b="1" dirty="0" smtClean="0"/>
              <a:t>“No Comparison; No Envy”</a:t>
            </a:r>
          </a:p>
          <a:p>
            <a:pPr marL="342900" indent="-342900">
              <a:buFont typeface="+mj-lt"/>
              <a:buAutoNum type="arabicPeriod"/>
            </a:pPr>
            <a:r>
              <a:rPr lang="en-US" sz="2000" b="1" dirty="0" smtClean="0"/>
              <a:t>“Know Jealousy; No Happiness”</a:t>
            </a:r>
          </a:p>
          <a:p>
            <a:pPr marL="342900" indent="-342900">
              <a:buFont typeface="+mj-lt"/>
              <a:buAutoNum type="arabicPeriod"/>
            </a:pPr>
            <a:r>
              <a:rPr lang="en-US" sz="2000" b="1" dirty="0" smtClean="0"/>
              <a:t>“No Jealously; Know Happiness”</a:t>
            </a:r>
            <a:endParaRPr lang="en-US" sz="2000" b="1" dirty="0"/>
          </a:p>
        </p:txBody>
      </p:sp>
      <p:sp>
        <p:nvSpPr>
          <p:cNvPr id="5" name="TextBox 4"/>
          <p:cNvSpPr txBox="1"/>
          <p:nvPr/>
        </p:nvSpPr>
        <p:spPr>
          <a:xfrm>
            <a:off x="381000" y="4687669"/>
            <a:ext cx="30480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t>DON’T DESPISE YOUR PART IN GOD’S PROVIDENCE!</a:t>
            </a:r>
            <a:endParaRPr lang="en-US"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dissolve">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dissolve">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dissolve">
                                      <p:cBhvr>
                                        <p:cTn id="50" dur="500"/>
                                        <p:tgtEl>
                                          <p:spTgt spid="4">
                                            <p:txEl>
                                              <p:pRg st="2" end="2"/>
                                            </p:txEl>
                                          </p:spTgt>
                                        </p:tgtEl>
                                      </p:cBhvr>
                                    </p:animEffect>
                                  </p:childTnLst>
                                </p:cTn>
                              </p:par>
                            </p:childTnLst>
                          </p:cTn>
                        </p:par>
                        <p:par>
                          <p:cTn id="51" fill="hold">
                            <p:stCondLst>
                              <p:cond delay="500"/>
                            </p:stCondLst>
                            <p:childTnLst>
                              <p:par>
                                <p:cTn id="52" presetID="20"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edge">
                                      <p:cBhvr>
                                        <p:cTn id="5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mother of my Lord… (43)</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by inspiration she new that </a:t>
            </a:r>
          </a:p>
          <a:p>
            <a:pPr lvl="1"/>
            <a:r>
              <a:rPr lang="en-US" dirty="0" smtClean="0"/>
              <a:t>Mary would be a mother</a:t>
            </a:r>
          </a:p>
          <a:p>
            <a:pPr lvl="1"/>
            <a:r>
              <a:rPr lang="en-US" dirty="0" smtClean="0"/>
              <a:t>Mary would be the mother of her “Lord” (similar to the prophetic utterance by David in Psalm 110:1 and hints at Christ’s deity cf. Matt. 22:41-45)</a:t>
            </a:r>
          </a:p>
          <a:p>
            <a:pPr lvl="2"/>
            <a:r>
              <a:rPr lang="en-US" dirty="0" smtClean="0"/>
              <a:t>this was the only One in history where as yet, unborn, could be properly referred to as “my Lord”</a:t>
            </a:r>
          </a:p>
          <a:p>
            <a:pPr lvl="2"/>
            <a:r>
              <a:rPr lang="en-US" dirty="0" smtClean="0"/>
              <a:t>Jesus was Lord even as a babe (2:11)</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Blessed is she who believed, for there will be a fulfillment of those things…(45)</a:t>
            </a:r>
            <a:br>
              <a:rPr lang="en-US" sz="4000" dirty="0" smtClean="0"/>
            </a:br>
            <a:endParaRPr lang="en-US" dirty="0"/>
          </a:p>
        </p:txBody>
      </p:sp>
      <p:sp>
        <p:nvSpPr>
          <p:cNvPr id="3" name="Content Placeholder 2"/>
          <p:cNvSpPr>
            <a:spLocks noGrp="1"/>
          </p:cNvSpPr>
          <p:nvPr>
            <p:ph idx="1"/>
          </p:nvPr>
        </p:nvSpPr>
        <p:spPr/>
        <p:txBody>
          <a:bodyPr>
            <a:normAutofit/>
          </a:bodyPr>
          <a:lstStyle/>
          <a:p>
            <a:r>
              <a:rPr lang="en-US" dirty="0" smtClean="0"/>
              <a:t>Mary had a question about such, but believed what was revealed to her (cf. 38)</a:t>
            </a:r>
          </a:p>
          <a:p>
            <a:pPr lvl="1"/>
            <a:r>
              <a:rPr lang="en-US" dirty="0" smtClean="0"/>
              <a:t>In contrast, Zacharias did not believe (18-20)</a:t>
            </a:r>
          </a:p>
          <a:p>
            <a:pPr lvl="1"/>
            <a:r>
              <a:rPr lang="en-US" dirty="0" smtClean="0"/>
              <a:t>“But without faith it is impossible to please Him, for he who comes to God must believe that He is, and that He is a </a:t>
            </a:r>
            <a:r>
              <a:rPr lang="en-US" dirty="0" err="1" smtClean="0"/>
              <a:t>rewarder</a:t>
            </a:r>
            <a:r>
              <a:rPr lang="en-US" dirty="0" smtClean="0"/>
              <a:t> of those who diligently seek Him” (Heb. 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Message </a:t>
            </a:r>
            <a:r>
              <a:rPr lang="en-US" dirty="0" smtClean="0"/>
              <a:t>From Mary</a:t>
            </a:r>
            <a:endParaRPr lang="en-US" dirty="0"/>
          </a:p>
        </p:txBody>
      </p:sp>
      <p:sp>
        <p:nvSpPr>
          <p:cNvPr id="5" name="Text Placeholder 4"/>
          <p:cNvSpPr>
            <a:spLocks noGrp="1"/>
          </p:cNvSpPr>
          <p:nvPr>
            <p:ph type="body" idx="1"/>
          </p:nvPr>
        </p:nvSpPr>
        <p:spPr/>
        <p:txBody>
          <a:bodyPr/>
          <a:lstStyle/>
          <a:p>
            <a:r>
              <a:rPr lang="en-US" dirty="0" smtClean="0"/>
              <a:t>Luke 1:46-55</a:t>
            </a:r>
            <a:endParaRPr lang="en-US"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From Mary (46-55)</a:t>
            </a:r>
            <a:endParaRPr lang="en-US" dirty="0"/>
          </a:p>
        </p:txBody>
      </p:sp>
      <p:sp>
        <p:nvSpPr>
          <p:cNvPr id="3" name="Content Placeholder 2"/>
          <p:cNvSpPr>
            <a:spLocks noGrp="1"/>
          </p:cNvSpPr>
          <p:nvPr>
            <p:ph idx="1"/>
          </p:nvPr>
        </p:nvSpPr>
        <p:spPr/>
        <p:txBody>
          <a:bodyPr/>
          <a:lstStyle/>
          <a:p>
            <a:r>
              <a:rPr lang="en-US" sz="4800" dirty="0" smtClean="0">
                <a:solidFill>
                  <a:srgbClr val="C00000"/>
                </a:solidFill>
                <a:latin typeface="Freestyle Script" pitchFamily="66" charset="0"/>
              </a:rPr>
              <a:t>“The </a:t>
            </a:r>
            <a:r>
              <a:rPr lang="en-US" sz="4800" dirty="0" err="1" smtClean="0">
                <a:solidFill>
                  <a:srgbClr val="C00000"/>
                </a:solidFill>
                <a:latin typeface="Freestyle Script" pitchFamily="66" charset="0"/>
              </a:rPr>
              <a:t>Magnificat</a:t>
            </a:r>
            <a:r>
              <a:rPr lang="en-US" sz="4800" dirty="0" smtClean="0">
                <a:solidFill>
                  <a:srgbClr val="C00000"/>
                </a:solidFill>
                <a:latin typeface="Freestyle Script" pitchFamily="66" charset="0"/>
              </a:rPr>
              <a:t>” </a:t>
            </a:r>
          </a:p>
          <a:p>
            <a:pPr lvl="1"/>
            <a:r>
              <a:rPr lang="en-US" dirty="0" smtClean="0"/>
              <a:t>as per “</a:t>
            </a:r>
            <a:r>
              <a:rPr lang="en-US" dirty="0" err="1" smtClean="0"/>
              <a:t>magnificat</a:t>
            </a:r>
            <a:r>
              <a:rPr lang="en-US" dirty="0" smtClean="0"/>
              <a:t>” being the first word in the Latin Version for “magnify”</a:t>
            </a:r>
          </a:p>
          <a:p>
            <a:pPr lvl="1"/>
            <a:r>
              <a:rPr lang="en-US" dirty="0" smtClean="0"/>
              <a:t>Content similar to what Hannah spoke (1 Sam. 2:1-10)</a:t>
            </a:r>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From Mary (46-55)</a:t>
            </a:r>
            <a:endParaRPr lang="en-US" dirty="0"/>
          </a:p>
        </p:txBody>
      </p:sp>
      <p:sp>
        <p:nvSpPr>
          <p:cNvPr id="3" name="Content Placeholder 2"/>
          <p:cNvSpPr>
            <a:spLocks noGrp="1"/>
          </p:cNvSpPr>
          <p:nvPr>
            <p:ph idx="1"/>
          </p:nvPr>
        </p:nvSpPr>
        <p:spPr>
          <a:xfrm>
            <a:off x="457200" y="1600200"/>
            <a:ext cx="8534400" cy="2819400"/>
          </a:xfrm>
        </p:spPr>
        <p:txBody>
          <a:bodyPr/>
          <a:lstStyle/>
          <a:p>
            <a:pPr marL="514350" indent="-514350">
              <a:buFont typeface="+mj-lt"/>
              <a:buAutoNum type="arabicPeriod"/>
            </a:pPr>
            <a:r>
              <a:rPr lang="en-US" dirty="0" smtClean="0"/>
              <a:t>Speaks of the </a:t>
            </a:r>
            <a:r>
              <a:rPr lang="en-US" sz="4800" dirty="0" smtClean="0">
                <a:solidFill>
                  <a:srgbClr val="C00000"/>
                </a:solidFill>
                <a:latin typeface="Freestyle Script" pitchFamily="66" charset="0"/>
              </a:rPr>
              <a:t>true spirit </a:t>
            </a:r>
            <a:r>
              <a:rPr lang="en-US" sz="4400" dirty="0" smtClean="0">
                <a:solidFill>
                  <a:srgbClr val="C00000"/>
                </a:solidFill>
                <a:latin typeface="Freestyle Script" pitchFamily="66" charset="0"/>
              </a:rPr>
              <a:t>of worship</a:t>
            </a:r>
            <a:endParaRPr lang="en-US" dirty="0" smtClean="0">
              <a:solidFill>
                <a:srgbClr val="C00000"/>
              </a:solidFill>
              <a:latin typeface="Freestyle Script" pitchFamily="66" charset="0"/>
            </a:endParaRPr>
          </a:p>
          <a:p>
            <a:pPr lvl="1"/>
            <a:r>
              <a:rPr lang="en-US" dirty="0" smtClean="0"/>
              <a:t>“</a:t>
            </a:r>
            <a:r>
              <a:rPr lang="en-US" dirty="0" smtClean="0">
                <a:solidFill>
                  <a:srgbClr val="C00000"/>
                </a:solidFill>
              </a:rPr>
              <a:t>My soul </a:t>
            </a:r>
            <a:r>
              <a:rPr lang="en-US" b="1" dirty="0" smtClean="0">
                <a:solidFill>
                  <a:srgbClr val="C00000"/>
                </a:solidFill>
              </a:rPr>
              <a:t>magnifies</a:t>
            </a:r>
            <a:r>
              <a:rPr lang="en-US" dirty="0" smtClean="0"/>
              <a:t> the Lord And </a:t>
            </a:r>
            <a:r>
              <a:rPr lang="en-US" dirty="0" smtClean="0">
                <a:solidFill>
                  <a:srgbClr val="C00000"/>
                </a:solidFill>
              </a:rPr>
              <a:t>my spirit </a:t>
            </a:r>
            <a:r>
              <a:rPr lang="en-US" dirty="0" smtClean="0"/>
              <a:t>has </a:t>
            </a:r>
            <a:r>
              <a:rPr lang="en-US" b="1" dirty="0" smtClean="0">
                <a:solidFill>
                  <a:srgbClr val="C00000"/>
                </a:solidFill>
              </a:rPr>
              <a:t>rejoiced</a:t>
            </a:r>
            <a:r>
              <a:rPr lang="en-US" dirty="0" smtClean="0"/>
              <a:t> in God my Savior” (46, 47)</a:t>
            </a:r>
          </a:p>
          <a:p>
            <a:pPr lvl="2"/>
            <a:r>
              <a:rPr lang="en-US" dirty="0" smtClean="0"/>
              <a:t>radiates from within, viz., “my soul” and “my spirit”</a:t>
            </a:r>
          </a:p>
          <a:p>
            <a:pPr lvl="2"/>
            <a:r>
              <a:rPr lang="en-US" dirty="0" smtClean="0"/>
              <a:t>has intensity; it </a:t>
            </a:r>
            <a:r>
              <a:rPr lang="en-US" b="1" dirty="0" smtClean="0"/>
              <a:t>magnifies</a:t>
            </a:r>
            <a:r>
              <a:rPr lang="en-US" dirty="0" smtClean="0"/>
              <a:t> and </a:t>
            </a:r>
            <a:r>
              <a:rPr lang="en-US" b="1" dirty="0" smtClean="0"/>
              <a:t>rejoices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Does Your Worship Magnify and Rejoice as Mary’s Did?</a:t>
            </a:r>
            <a:endParaRPr lang="en-US" dirty="0"/>
          </a:p>
        </p:txBody>
      </p:sp>
      <p:sp>
        <p:nvSpPr>
          <p:cNvPr id="6" name="Text Placeholder 5"/>
          <p:cNvSpPr>
            <a:spLocks noGrp="1"/>
          </p:cNvSpPr>
          <p:nvPr>
            <p:ph type="body" idx="1"/>
          </p:nvPr>
        </p:nvSpPr>
        <p:spPr/>
        <p:txBody>
          <a:bodyPr/>
          <a:lstStyle/>
          <a:p>
            <a:r>
              <a:rPr lang="en-US" dirty="0" smtClean="0"/>
              <a:t>Magnifies </a:t>
            </a:r>
            <a:r>
              <a:rPr lang="en-US" b="0" dirty="0" smtClean="0"/>
              <a:t>(Gk. </a:t>
            </a:r>
            <a:r>
              <a:rPr lang="en-US" b="0" i="1" dirty="0" err="1" smtClean="0"/>
              <a:t>megaluno</a:t>
            </a:r>
            <a:r>
              <a:rPr lang="en-US" b="0" dirty="0" smtClean="0"/>
              <a:t>)</a:t>
            </a:r>
            <a:endParaRPr lang="en-US" b="0" dirty="0"/>
          </a:p>
        </p:txBody>
      </p:sp>
      <p:sp>
        <p:nvSpPr>
          <p:cNvPr id="7" name="Content Placeholder 6"/>
          <p:cNvSpPr>
            <a:spLocks noGrp="1"/>
          </p:cNvSpPr>
          <p:nvPr>
            <p:ph sz="half" idx="2"/>
          </p:nvPr>
        </p:nvSpPr>
        <p:spPr/>
        <p:txBody>
          <a:bodyPr>
            <a:normAutofit fontScale="92500"/>
          </a:bodyPr>
          <a:lstStyle/>
          <a:p>
            <a:r>
              <a:rPr lang="en-US" dirty="0" smtClean="0"/>
              <a:t> to make great, enlarge, esteem, celebrate</a:t>
            </a:r>
          </a:p>
          <a:p>
            <a:r>
              <a:rPr lang="en-US" dirty="0" smtClean="0"/>
              <a:t>“according to my earnest expectation and hope that in nothing I shall be ashamed, but with all boldness, as always, so now also Christ will be magnified in my body, whether by life or by death” (Phil. 1:20)</a:t>
            </a:r>
          </a:p>
          <a:p>
            <a:r>
              <a:rPr lang="en-US" dirty="0" smtClean="0"/>
              <a:t>(cf. Acts 5:13; 10:46; 19:17)</a:t>
            </a:r>
          </a:p>
        </p:txBody>
      </p:sp>
      <p:sp>
        <p:nvSpPr>
          <p:cNvPr id="8" name="Text Placeholder 7"/>
          <p:cNvSpPr>
            <a:spLocks noGrp="1"/>
          </p:cNvSpPr>
          <p:nvPr>
            <p:ph type="body" sz="quarter" idx="3"/>
          </p:nvPr>
        </p:nvSpPr>
        <p:spPr/>
        <p:txBody>
          <a:bodyPr/>
          <a:lstStyle/>
          <a:p>
            <a:r>
              <a:rPr lang="en-US" dirty="0" smtClean="0"/>
              <a:t>Rejoices </a:t>
            </a:r>
            <a:r>
              <a:rPr lang="en-US" b="0" dirty="0" smtClean="0"/>
              <a:t>(Gk. </a:t>
            </a:r>
            <a:r>
              <a:rPr lang="en-US" b="0" i="1" dirty="0" err="1" smtClean="0"/>
              <a:t>agalliao</a:t>
            </a:r>
            <a:r>
              <a:rPr lang="en-US" b="0" dirty="0" smtClean="0"/>
              <a:t>)</a:t>
            </a:r>
            <a:endParaRPr lang="en-US" b="0" dirty="0"/>
          </a:p>
        </p:txBody>
      </p:sp>
      <p:sp>
        <p:nvSpPr>
          <p:cNvPr id="9" name="Content Placeholder 8"/>
          <p:cNvSpPr>
            <a:spLocks noGrp="1"/>
          </p:cNvSpPr>
          <p:nvPr>
            <p:ph sz="quarter" idx="4"/>
          </p:nvPr>
        </p:nvSpPr>
        <p:spPr/>
        <p:txBody>
          <a:bodyPr>
            <a:normAutofit fontScale="92500" lnSpcReduction="10000"/>
          </a:bodyPr>
          <a:lstStyle/>
          <a:p>
            <a:r>
              <a:rPr lang="en-US" dirty="0" smtClean="0"/>
              <a:t>to be exceedingly glad</a:t>
            </a:r>
          </a:p>
          <a:p>
            <a:r>
              <a:rPr lang="en-US" dirty="0" smtClean="0"/>
              <a:t>“In that hour Jesus rejoiced in the Spirit…” (Lk. 10:21)</a:t>
            </a:r>
          </a:p>
          <a:p>
            <a:r>
              <a:rPr lang="en-US" dirty="0" smtClean="0"/>
              <a:t>“Your father Abraham rejoiced to see My day, and he saw it and was glad” (Jn. 8:56)</a:t>
            </a:r>
          </a:p>
          <a:p>
            <a:r>
              <a:rPr lang="en-US" dirty="0" smtClean="0"/>
              <a:t>“whom having not seen you love. Though now you do not see Him, yet believing, you rejoice with joy inexpressible and full of glory” (1 Pet. 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Does Your Worship </a:t>
            </a:r>
            <a:r>
              <a:rPr lang="en-US" dirty="0" smtClean="0">
                <a:latin typeface="Arial Black" pitchFamily="34" charset="0"/>
              </a:rPr>
              <a:t>Magnify</a:t>
            </a:r>
            <a:r>
              <a:rPr lang="en-US" dirty="0" smtClean="0"/>
              <a:t> and </a:t>
            </a:r>
            <a:r>
              <a:rPr lang="en-US" dirty="0" smtClean="0">
                <a:latin typeface="Arial Black" pitchFamily="34" charset="0"/>
              </a:rPr>
              <a:t>Rejoice</a:t>
            </a:r>
            <a:r>
              <a:rPr lang="en-US" dirty="0" smtClean="0"/>
              <a:t> as Mary’s Did?</a:t>
            </a:r>
            <a:endParaRPr lang="en-US" dirty="0"/>
          </a:p>
        </p:txBody>
      </p:sp>
      <p:sp>
        <p:nvSpPr>
          <p:cNvPr id="8" name="Content Placeholder 7"/>
          <p:cNvSpPr>
            <a:spLocks noGrp="1"/>
          </p:cNvSpPr>
          <p:nvPr>
            <p:ph idx="1"/>
          </p:nvPr>
        </p:nvSpPr>
        <p:spPr>
          <a:xfrm>
            <a:off x="457200" y="1600201"/>
            <a:ext cx="8229600" cy="3429000"/>
          </a:xfrm>
        </p:spPr>
        <p:txBody>
          <a:bodyPr/>
          <a:lstStyle/>
          <a:p>
            <a:r>
              <a:rPr lang="en-US" dirty="0" smtClean="0"/>
              <a:t>Not if I am bored at services</a:t>
            </a:r>
          </a:p>
          <a:p>
            <a:r>
              <a:rPr lang="en-US" dirty="0" smtClean="0"/>
              <a:t>Not if I rarely pray or listen to the prayers</a:t>
            </a:r>
          </a:p>
          <a:p>
            <a:r>
              <a:rPr lang="en-US" dirty="0" smtClean="0"/>
              <a:t>Not if I am not singing in the spirit</a:t>
            </a:r>
          </a:p>
          <a:p>
            <a:pPr lvl="1"/>
            <a:r>
              <a:rPr lang="en-US" dirty="0" smtClean="0"/>
              <a:t>have I nothing to sing about?</a:t>
            </a:r>
          </a:p>
          <a:p>
            <a:pPr lvl="1"/>
            <a:r>
              <a:rPr lang="en-US" dirty="0" smtClean="0"/>
              <a:t>have I nothing to pray about?</a:t>
            </a:r>
          </a:p>
          <a:p>
            <a:pPr lvl="1"/>
            <a:r>
              <a:rPr lang="en-US" dirty="0" smtClean="0"/>
              <a:t>have I no reason to smile?</a:t>
            </a:r>
          </a:p>
        </p:txBody>
      </p:sp>
      <p:sp>
        <p:nvSpPr>
          <p:cNvPr id="4" name="TextBox 3"/>
          <p:cNvSpPr txBox="1"/>
          <p:nvPr/>
        </p:nvSpPr>
        <p:spPr>
          <a:xfrm>
            <a:off x="304800" y="5562600"/>
            <a:ext cx="8553495" cy="584775"/>
          </a:xfrm>
          <a:prstGeom prst="rect">
            <a:avLst/>
          </a:prstGeom>
          <a:noFill/>
        </p:spPr>
        <p:txBody>
          <a:bodyPr wrap="none" rtlCol="0">
            <a:spAutoFit/>
          </a:bodyPr>
          <a:lstStyle/>
          <a:p>
            <a:r>
              <a:rPr lang="en-US" sz="3200" dirty="0" smtClean="0"/>
              <a:t>DEPENDS ON WHAT WORSHIP MEANS TO YOU!</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 That…</a:t>
            </a:r>
            <a:endParaRPr lang="en-US" dirty="0"/>
          </a:p>
        </p:txBody>
      </p:sp>
      <p:sp>
        <p:nvSpPr>
          <p:cNvPr id="3" name="Content Placeholder 2"/>
          <p:cNvSpPr>
            <a:spLocks noGrp="1"/>
          </p:cNvSpPr>
          <p:nvPr>
            <p:ph idx="1"/>
          </p:nvPr>
        </p:nvSpPr>
        <p:spPr/>
        <p:txBody>
          <a:bodyPr/>
          <a:lstStyle/>
          <a:p>
            <a:r>
              <a:rPr lang="en-US" dirty="0" smtClean="0"/>
              <a:t>GOD SAVED US FROM HELL IS A REASON TO SING FROM THE SOUL!</a:t>
            </a:r>
          </a:p>
          <a:p>
            <a:r>
              <a:rPr lang="en-US" dirty="0" smtClean="0"/>
              <a:t>GOD GAVE US HIS WORD IS A REASON TO PRAY FROM THE SOUL!</a:t>
            </a:r>
          </a:p>
          <a:p>
            <a:r>
              <a:rPr lang="en-US" dirty="0" smtClean="0"/>
              <a:t>GOD’S EAR IN HEAVEN IS IN TUNE WITH OUR REQUESTS IS A REASON TO SMILE FROM THE SOUL!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From Mary (46-55)</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514350" indent="-514350">
              <a:buFont typeface="+mj-lt"/>
              <a:buAutoNum type="arabicPeriod" startAt="2"/>
            </a:pPr>
            <a:r>
              <a:rPr lang="en-US" dirty="0" smtClean="0"/>
              <a:t>Speaks of the </a:t>
            </a:r>
            <a:r>
              <a:rPr lang="en-US" sz="4400" dirty="0" smtClean="0">
                <a:solidFill>
                  <a:srgbClr val="C00000"/>
                </a:solidFill>
                <a:latin typeface="Freestyle Script" pitchFamily="66" charset="0"/>
              </a:rPr>
              <a:t>true object of worship</a:t>
            </a:r>
            <a:endParaRPr lang="en-US" dirty="0" smtClean="0">
              <a:solidFill>
                <a:srgbClr val="C00000"/>
              </a:solidFill>
              <a:latin typeface="Freestyle Script" pitchFamily="66" charset="0"/>
            </a:endParaRPr>
          </a:p>
          <a:p>
            <a:pPr lvl="1"/>
            <a:r>
              <a:rPr lang="en-US" dirty="0" smtClean="0"/>
              <a:t>“My soul magnifies </a:t>
            </a:r>
            <a:r>
              <a:rPr lang="en-US" dirty="0" smtClean="0">
                <a:solidFill>
                  <a:srgbClr val="C00000"/>
                </a:solidFill>
              </a:rPr>
              <a:t>the Lord </a:t>
            </a:r>
            <a:r>
              <a:rPr lang="en-US" dirty="0" smtClean="0"/>
              <a:t>And my spirit has rejoiced </a:t>
            </a:r>
            <a:r>
              <a:rPr lang="en-US" dirty="0" smtClean="0">
                <a:solidFill>
                  <a:srgbClr val="C00000"/>
                </a:solidFill>
              </a:rPr>
              <a:t>in God my Savior</a:t>
            </a:r>
            <a:r>
              <a:rPr lang="en-US" dirty="0" smtClean="0"/>
              <a:t>” (46, 47)</a:t>
            </a:r>
          </a:p>
          <a:p>
            <a:pPr lvl="2"/>
            <a:r>
              <a:rPr lang="en-US" dirty="0" smtClean="0"/>
              <a:t>is directed to the right One – God</a:t>
            </a:r>
          </a:p>
          <a:p>
            <a:pPr lvl="3"/>
            <a:r>
              <a:rPr lang="en-US" sz="2400" dirty="0" smtClean="0"/>
              <a:t>if it is not directed </a:t>
            </a:r>
            <a:r>
              <a:rPr lang="en-US" sz="2400" dirty="0" smtClean="0"/>
              <a:t>towards </a:t>
            </a:r>
            <a:r>
              <a:rPr lang="en-US" sz="2400" dirty="0" smtClean="0"/>
              <a:t>God, it is in vain</a:t>
            </a:r>
          </a:p>
          <a:p>
            <a:pPr lvl="3"/>
            <a:r>
              <a:rPr lang="en-US" sz="2400" dirty="0" smtClean="0"/>
              <a:t>“… Worship God!...” (Rev. 19:10)</a:t>
            </a:r>
          </a:p>
          <a:p>
            <a:pPr lvl="3"/>
            <a:r>
              <a:rPr lang="en-US" sz="2400" dirty="0" smtClean="0"/>
              <a:t>“But the hour is coming, and now is, when the true worshipers will worship the Father in spirit and truth; for the Father is seeking such to worship Him” (Jn. 4:23)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“into the hill country with haste” (v. 39)</a:t>
            </a:r>
            <a:endParaRPr lang="en-US" sz="3600" dirty="0"/>
          </a:p>
        </p:txBody>
      </p:sp>
      <p:sp>
        <p:nvSpPr>
          <p:cNvPr id="3" name="Content Placeholder 2"/>
          <p:cNvSpPr>
            <a:spLocks noGrp="1"/>
          </p:cNvSpPr>
          <p:nvPr>
            <p:ph idx="1"/>
          </p:nvPr>
        </p:nvSpPr>
        <p:spPr>
          <a:xfrm>
            <a:off x="466696" y="1295400"/>
            <a:ext cx="8248708" cy="5562600"/>
          </a:xfrm>
        </p:spPr>
        <p:txBody>
          <a:bodyPr>
            <a:normAutofit lnSpcReduction="10000"/>
          </a:bodyPr>
          <a:lstStyle/>
          <a:p>
            <a:r>
              <a:rPr lang="en-US" dirty="0" smtClean="0"/>
              <a:t>Why is Mary going with haste to the hill country?</a:t>
            </a:r>
          </a:p>
          <a:p>
            <a:pPr lvl="1"/>
            <a:r>
              <a:rPr lang="en-US" dirty="0" smtClean="0"/>
              <a:t>Because of what she just learned (1:26-38)</a:t>
            </a:r>
          </a:p>
          <a:p>
            <a:pPr lvl="2"/>
            <a:r>
              <a:rPr lang="en-US" dirty="0" smtClean="0"/>
              <a:t>Gabriel was sent by God to Nazareth (26)</a:t>
            </a:r>
          </a:p>
          <a:p>
            <a:pPr lvl="3"/>
            <a:r>
              <a:rPr lang="en-US" dirty="0" smtClean="0"/>
              <a:t>God recognizes the cities men create and the names given to them</a:t>
            </a:r>
          </a:p>
          <a:p>
            <a:pPr lvl="3"/>
            <a:r>
              <a:rPr lang="en-US" dirty="0" smtClean="0"/>
              <a:t>God’s choices are not always esteemed by man (Jn. 1:45, 46; 1 Cor. 1:27-29)</a:t>
            </a:r>
          </a:p>
          <a:p>
            <a:pPr lvl="2"/>
            <a:r>
              <a:rPr lang="en-US" dirty="0" smtClean="0"/>
              <a:t>To a virgin betrothed to a man (27)</a:t>
            </a:r>
          </a:p>
          <a:p>
            <a:pPr lvl="3"/>
            <a:r>
              <a:rPr lang="en-US" dirty="0" smtClean="0"/>
              <a:t>God knows what people are (i.e., a virgin) and recognizes their status and relationship to others (i.e., betrothed)</a:t>
            </a:r>
          </a:p>
          <a:p>
            <a:pPr lvl="3"/>
            <a:r>
              <a:rPr lang="en-US" dirty="0" smtClean="0"/>
              <a:t>He knows the purity of His people…no fooling God</a:t>
            </a:r>
          </a:p>
          <a:p>
            <a:pPr lvl="3"/>
            <a:r>
              <a:rPr lang="en-US" dirty="0" smtClean="0"/>
              <a:t>“The virgin’s name was Mary”</a:t>
            </a:r>
          </a:p>
          <a:p>
            <a:pPr lvl="4"/>
            <a:r>
              <a:rPr lang="en-US" dirty="0" smtClean="0"/>
              <a:t>“Mary” is of Hebrew origin “Miriam”</a:t>
            </a:r>
          </a:p>
          <a:p>
            <a:pPr lvl="2"/>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2438400"/>
            <a:ext cx="1600200" cy="381000"/>
          </a:xfrm>
          <a:prstGeom prst="rect">
            <a:avLst/>
          </a:prstGeom>
          <a:noFill/>
          <a:ln w="63500">
            <a:solidFill>
              <a:schemeClr val="bg2">
                <a:lumMod val="50000"/>
              </a:schemeClr>
            </a:solidFill>
          </a:ln>
          <a:scene3d>
            <a:camera prst="orthographicFront"/>
            <a:lightRig rig="threePt" dir="t"/>
          </a:scene3d>
          <a:sp3d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Message From Mary (46-55)</a:t>
            </a:r>
            <a:endParaRPr lang="en-US" dirty="0"/>
          </a:p>
        </p:txBody>
      </p:sp>
      <p:sp>
        <p:nvSpPr>
          <p:cNvPr id="3" name="Content Placeholder 2"/>
          <p:cNvSpPr>
            <a:spLocks noGrp="1"/>
          </p:cNvSpPr>
          <p:nvPr>
            <p:ph idx="1"/>
          </p:nvPr>
        </p:nvSpPr>
        <p:spPr>
          <a:xfrm>
            <a:off x="457200" y="1600200"/>
            <a:ext cx="8229600" cy="2514600"/>
          </a:xfrm>
        </p:spPr>
        <p:txBody>
          <a:bodyPr>
            <a:normAutofit/>
          </a:bodyPr>
          <a:lstStyle/>
          <a:p>
            <a:pPr marL="514350" indent="-514350">
              <a:buFont typeface="+mj-lt"/>
              <a:buAutoNum type="arabicPeriod" startAt="3"/>
            </a:pPr>
            <a:r>
              <a:rPr lang="en-US" dirty="0" smtClean="0"/>
              <a:t>Speaks of the </a:t>
            </a:r>
            <a:r>
              <a:rPr lang="en-US" sz="4400" dirty="0" smtClean="0">
                <a:solidFill>
                  <a:srgbClr val="C00000"/>
                </a:solidFill>
                <a:latin typeface="Freestyle Script" pitchFamily="66" charset="0"/>
              </a:rPr>
              <a:t>true nature of worship</a:t>
            </a:r>
            <a:endParaRPr lang="en-US" dirty="0" smtClean="0">
              <a:solidFill>
                <a:srgbClr val="C00000"/>
              </a:solidFill>
              <a:latin typeface="Freestyle Script" pitchFamily="66" charset="0"/>
            </a:endParaRPr>
          </a:p>
          <a:p>
            <a:pPr lvl="1"/>
            <a:r>
              <a:rPr lang="en-US" dirty="0" smtClean="0"/>
              <a:t>“My soul </a:t>
            </a:r>
            <a:r>
              <a:rPr lang="en-US" dirty="0" smtClean="0">
                <a:solidFill>
                  <a:srgbClr val="C00000"/>
                </a:solidFill>
              </a:rPr>
              <a:t>magnifies</a:t>
            </a:r>
            <a:r>
              <a:rPr lang="en-US" dirty="0" smtClean="0"/>
              <a:t> the Lord </a:t>
            </a:r>
            <a:r>
              <a:rPr lang="en-US" dirty="0" smtClean="0">
                <a:solidFill>
                  <a:srgbClr val="C00000"/>
                </a:solidFill>
              </a:rPr>
              <a:t>And my spirit has rejoiced</a:t>
            </a:r>
            <a:r>
              <a:rPr lang="en-US" dirty="0" smtClean="0"/>
              <a:t> in God my Savior” (46, 47)</a:t>
            </a:r>
          </a:p>
          <a:p>
            <a:pPr lvl="2"/>
            <a:r>
              <a:rPr lang="en-US" dirty="0" smtClean="0"/>
              <a:t>is </a:t>
            </a:r>
            <a:r>
              <a:rPr lang="en-US" b="1" dirty="0" smtClean="0">
                <a:solidFill>
                  <a:srgbClr val="C00000"/>
                </a:solidFill>
                <a:effectLst>
                  <a:outerShdw blurRad="38100" dist="38100" dir="2700000" algn="tl">
                    <a:srgbClr val="000000">
                      <a:alpha val="43137"/>
                    </a:srgbClr>
                  </a:outerShdw>
                </a:effectLst>
              </a:rPr>
              <a:t>regular</a:t>
            </a:r>
            <a:r>
              <a:rPr lang="en-US" dirty="0" smtClean="0">
                <a:solidFill>
                  <a:srgbClr val="C00000"/>
                </a:solidFill>
                <a:effectLst>
                  <a:outerShdw blurRad="38100" dist="38100" dir="2700000" algn="tl">
                    <a:srgbClr val="000000">
                      <a:alpha val="43137"/>
                    </a:srgbClr>
                  </a:outerShdw>
                </a:effectLst>
              </a:rPr>
              <a:t> </a:t>
            </a:r>
            <a:r>
              <a:rPr lang="en-US" dirty="0" smtClean="0"/>
              <a:t>(ongoing)</a:t>
            </a:r>
          </a:p>
        </p:txBody>
      </p:sp>
      <p:sp>
        <p:nvSpPr>
          <p:cNvPr id="4" name="TextBox 3"/>
          <p:cNvSpPr txBox="1"/>
          <p:nvPr/>
        </p:nvSpPr>
        <p:spPr>
          <a:xfrm>
            <a:off x="1371600" y="4114800"/>
            <a:ext cx="2323970"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800" dirty="0" smtClean="0"/>
              <a:t>Present Tense</a:t>
            </a:r>
            <a:endParaRPr lang="en-US" sz="2800" dirty="0"/>
          </a:p>
        </p:txBody>
      </p:sp>
      <p:sp>
        <p:nvSpPr>
          <p:cNvPr id="6" name="Rectangle 5"/>
          <p:cNvSpPr/>
          <p:nvPr/>
        </p:nvSpPr>
        <p:spPr>
          <a:xfrm>
            <a:off x="6248400" y="2438400"/>
            <a:ext cx="2057400" cy="381000"/>
          </a:xfrm>
          <a:prstGeom prst="rect">
            <a:avLst/>
          </a:prstGeom>
          <a:noFill/>
          <a:ln w="63500">
            <a:solidFill>
              <a:srgbClr val="C00000"/>
            </a:solidFill>
          </a:ln>
          <a:scene3d>
            <a:camera prst="orthographicFront"/>
            <a:lightRig rig="threePt" dir="t"/>
          </a:scene3d>
          <a:sp3d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29430" y="4114800"/>
            <a:ext cx="2087559" cy="52322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smtClean="0"/>
              <a:t>Aorist Tense</a:t>
            </a:r>
            <a:endParaRPr lang="en-US" sz="2800" dirty="0"/>
          </a:p>
        </p:txBody>
      </p:sp>
      <p:sp>
        <p:nvSpPr>
          <p:cNvPr id="8" name="Freeform 7"/>
          <p:cNvSpPr/>
          <p:nvPr/>
        </p:nvSpPr>
        <p:spPr>
          <a:xfrm>
            <a:off x="8153400" y="2801224"/>
            <a:ext cx="542489" cy="1694576"/>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9" name="Freeform 8"/>
          <p:cNvSpPr/>
          <p:nvPr/>
        </p:nvSpPr>
        <p:spPr>
          <a:xfrm>
            <a:off x="3962400" y="2801224"/>
            <a:ext cx="542489" cy="1694576"/>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chemeClr val="tx2">
                    <a:lumMod val="75000"/>
                  </a:schemeClr>
                </a:gs>
                <a:gs pos="50000">
                  <a:schemeClr val="accent1">
                    <a:tint val="44500"/>
                    <a:satMod val="160000"/>
                  </a:schemeClr>
                </a:gs>
                <a:gs pos="100000">
                  <a:schemeClr val="bg2">
                    <a:lumMod val="50000"/>
                  </a:schemeClr>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10" name="TextBox 9"/>
          <p:cNvSpPr txBox="1"/>
          <p:nvPr/>
        </p:nvSpPr>
        <p:spPr>
          <a:xfrm>
            <a:off x="533400" y="5152072"/>
            <a:ext cx="8153400" cy="1631216"/>
          </a:xfrm>
          <a:prstGeom prst="rect">
            <a:avLst/>
          </a:prstGeom>
          <a:gradFill>
            <a:gsLst>
              <a:gs pos="0">
                <a:schemeClr val="tx1"/>
              </a:gs>
              <a:gs pos="50000">
                <a:srgbClr val="C00000"/>
              </a:gs>
              <a:gs pos="100000">
                <a:schemeClr val="tx1">
                  <a:lumMod val="95000"/>
                  <a:lumOff val="5000"/>
                </a:schemeClr>
              </a:gs>
            </a:gsLst>
            <a:lin ang="5400000" scaled="0"/>
          </a:gradFill>
          <a:ln w="57150">
            <a:gradFill flip="none" rotWithShape="1">
              <a:gsLst>
                <a:gs pos="0">
                  <a:srgbClr val="C00000"/>
                </a:gs>
                <a:gs pos="50000">
                  <a:schemeClr val="accent1">
                    <a:tint val="44500"/>
                    <a:satMod val="160000"/>
                  </a:schemeClr>
                </a:gs>
                <a:gs pos="100000">
                  <a:srgbClr val="C00000"/>
                </a:gs>
              </a:gsLst>
              <a:path path="rect">
                <a:fillToRect l="100000" t="100000"/>
              </a:path>
              <a:tileRect r="-100000" b="-100000"/>
            </a:gradFill>
          </a:ln>
          <a:effectLst>
            <a:outerShdw blurRad="50800" dist="38100" dir="8100000" algn="tr" rotWithShape="0">
              <a:prstClr val="black">
                <a:alpha val="40000"/>
              </a:prstClr>
            </a:outerShdw>
          </a:effectLst>
        </p:spPr>
        <p:txBody>
          <a:bodyPr wrap="square" rtlCol="0">
            <a:spAutoFit/>
          </a:bodyPr>
          <a:lstStyle/>
          <a:p>
            <a:r>
              <a:rPr lang="en-US" sz="2000" dirty="0" smtClean="0">
                <a:solidFill>
                  <a:schemeClr val="bg1"/>
                </a:solidFill>
              </a:rPr>
              <a:t>“The aorist tense is characterized by its emphasis on </a:t>
            </a:r>
            <a:r>
              <a:rPr lang="en-US" sz="2000" dirty="0" err="1" smtClean="0">
                <a:solidFill>
                  <a:schemeClr val="bg1"/>
                </a:solidFill>
              </a:rPr>
              <a:t>punctiliar</a:t>
            </a:r>
            <a:r>
              <a:rPr lang="en-US" sz="2000" dirty="0" smtClean="0">
                <a:solidFill>
                  <a:schemeClr val="bg1"/>
                </a:solidFill>
              </a:rPr>
              <a:t> action; that is, the concept of the verb is considered without regard for past, present, or future time.  There is no direct or clear English equivalent for this tense, though it is generally rendered as a simple past tense in most translations” (Online Bible Greek Lexicon, 5777)</a:t>
            </a:r>
            <a:endParaRPr lang="en-US" sz="2000" dirty="0">
              <a:solidFill>
                <a:schemeClr val="bg1"/>
              </a:solidFill>
            </a:endParaRPr>
          </a:p>
        </p:txBody>
      </p:sp>
      <p:sp>
        <p:nvSpPr>
          <p:cNvPr id="11" name="Freeform 10"/>
          <p:cNvSpPr/>
          <p:nvPr/>
        </p:nvSpPr>
        <p:spPr>
          <a:xfrm flipH="1">
            <a:off x="5638800" y="4267200"/>
            <a:ext cx="381000" cy="762000"/>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12" name="TextBox 11"/>
          <p:cNvSpPr txBox="1"/>
          <p:nvPr/>
        </p:nvSpPr>
        <p:spPr>
          <a:xfrm flipH="1">
            <a:off x="7978650" y="3124200"/>
            <a:ext cx="479550" cy="830997"/>
          </a:xfrm>
          <a:prstGeom prst="rect">
            <a:avLst/>
          </a:prstGeom>
          <a:noFill/>
        </p:spPr>
        <p:txBody>
          <a:bodyPr wrap="square" rtlCol="0">
            <a:spAutoFit/>
          </a:bodyPr>
          <a:lstStyle/>
          <a:p>
            <a:r>
              <a:rPr lang="en-US" sz="4800" dirty="0" smtClean="0"/>
              <a: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500"/>
                                        <p:tgtEl>
                                          <p:spTgt spid="11"/>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2438400"/>
            <a:ext cx="1600200" cy="381000"/>
          </a:xfrm>
          <a:prstGeom prst="rect">
            <a:avLst/>
          </a:prstGeom>
          <a:noFill/>
          <a:ln w="63500">
            <a:solidFill>
              <a:schemeClr val="bg2">
                <a:lumMod val="50000"/>
              </a:schemeClr>
            </a:solidFill>
          </a:ln>
          <a:scene3d>
            <a:camera prst="orthographicFront"/>
            <a:lightRig rig="threePt" dir="t"/>
          </a:scene3d>
          <a:sp3d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Message From Mary (46-55)</a:t>
            </a:r>
            <a:endParaRPr lang="en-US" dirty="0"/>
          </a:p>
        </p:txBody>
      </p:sp>
      <p:sp>
        <p:nvSpPr>
          <p:cNvPr id="3" name="Content Placeholder 2"/>
          <p:cNvSpPr>
            <a:spLocks noGrp="1"/>
          </p:cNvSpPr>
          <p:nvPr>
            <p:ph idx="1"/>
          </p:nvPr>
        </p:nvSpPr>
        <p:spPr>
          <a:xfrm>
            <a:off x="457200" y="1600200"/>
            <a:ext cx="8229600" cy="2514600"/>
          </a:xfrm>
        </p:spPr>
        <p:txBody>
          <a:bodyPr>
            <a:normAutofit/>
          </a:bodyPr>
          <a:lstStyle/>
          <a:p>
            <a:pPr marL="514350" indent="-514350">
              <a:buFont typeface="+mj-lt"/>
              <a:buAutoNum type="arabicPeriod" startAt="3"/>
            </a:pPr>
            <a:r>
              <a:rPr lang="en-US" dirty="0" smtClean="0"/>
              <a:t>Speaks of the </a:t>
            </a:r>
            <a:r>
              <a:rPr lang="en-US" sz="4400" dirty="0" smtClean="0">
                <a:solidFill>
                  <a:srgbClr val="C00000"/>
                </a:solidFill>
                <a:latin typeface="Freestyle Script" pitchFamily="66" charset="0"/>
              </a:rPr>
              <a:t>true nature of worship</a:t>
            </a:r>
            <a:endParaRPr lang="en-US" dirty="0" smtClean="0">
              <a:solidFill>
                <a:srgbClr val="C00000"/>
              </a:solidFill>
              <a:latin typeface="Freestyle Script" pitchFamily="66" charset="0"/>
            </a:endParaRPr>
          </a:p>
          <a:p>
            <a:pPr lvl="1"/>
            <a:r>
              <a:rPr lang="en-US" dirty="0" smtClean="0"/>
              <a:t>“My soul </a:t>
            </a:r>
            <a:r>
              <a:rPr lang="en-US" dirty="0" smtClean="0">
                <a:solidFill>
                  <a:srgbClr val="C00000"/>
                </a:solidFill>
              </a:rPr>
              <a:t>magnifies</a:t>
            </a:r>
            <a:r>
              <a:rPr lang="en-US" dirty="0" smtClean="0"/>
              <a:t> the Lord </a:t>
            </a:r>
            <a:r>
              <a:rPr lang="en-US" dirty="0" smtClean="0">
                <a:solidFill>
                  <a:srgbClr val="C00000"/>
                </a:solidFill>
              </a:rPr>
              <a:t>And my spirit has rejoiced</a:t>
            </a:r>
            <a:r>
              <a:rPr lang="en-US" dirty="0" smtClean="0"/>
              <a:t> in God my Savior” (46, 47)</a:t>
            </a:r>
          </a:p>
          <a:p>
            <a:pPr lvl="2"/>
            <a:r>
              <a:rPr lang="en-US" dirty="0" smtClean="0"/>
              <a:t>is </a:t>
            </a:r>
            <a:r>
              <a:rPr lang="en-US" b="1" dirty="0" smtClean="0">
                <a:solidFill>
                  <a:srgbClr val="C00000"/>
                </a:solidFill>
                <a:effectLst>
                  <a:outerShdw blurRad="38100" dist="38100" dir="2700000" algn="tl">
                    <a:srgbClr val="000000">
                      <a:alpha val="43137"/>
                    </a:srgbClr>
                  </a:outerShdw>
                </a:effectLst>
              </a:rPr>
              <a:t>regular</a:t>
            </a:r>
            <a:r>
              <a:rPr lang="en-US" dirty="0" smtClean="0">
                <a:effectLst>
                  <a:outerShdw blurRad="38100" dist="38100" dir="2700000" algn="tl">
                    <a:srgbClr val="000000">
                      <a:alpha val="43137"/>
                    </a:srgbClr>
                  </a:outerShdw>
                </a:effectLst>
              </a:rPr>
              <a:t> </a:t>
            </a:r>
            <a:r>
              <a:rPr lang="en-US" dirty="0" smtClean="0"/>
              <a:t>(ongoing)</a:t>
            </a:r>
            <a:endParaRPr lang="en-US" b="1" dirty="0" smtClean="0"/>
          </a:p>
        </p:txBody>
      </p:sp>
      <p:sp>
        <p:nvSpPr>
          <p:cNvPr id="4" name="TextBox 3"/>
          <p:cNvSpPr txBox="1"/>
          <p:nvPr/>
        </p:nvSpPr>
        <p:spPr>
          <a:xfrm>
            <a:off x="1371600" y="4114800"/>
            <a:ext cx="2323970"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800" dirty="0" smtClean="0"/>
              <a:t>Present Tense</a:t>
            </a:r>
            <a:endParaRPr lang="en-US" sz="2800" dirty="0"/>
          </a:p>
        </p:txBody>
      </p:sp>
      <p:sp>
        <p:nvSpPr>
          <p:cNvPr id="6" name="Rectangle 5"/>
          <p:cNvSpPr/>
          <p:nvPr/>
        </p:nvSpPr>
        <p:spPr>
          <a:xfrm>
            <a:off x="6248400" y="2438400"/>
            <a:ext cx="2057400" cy="381000"/>
          </a:xfrm>
          <a:prstGeom prst="rect">
            <a:avLst/>
          </a:prstGeom>
          <a:noFill/>
          <a:ln w="63500">
            <a:solidFill>
              <a:srgbClr val="C00000"/>
            </a:solidFill>
          </a:ln>
          <a:scene3d>
            <a:camera prst="orthographicFront"/>
            <a:lightRig rig="threePt" dir="t"/>
          </a:scene3d>
          <a:sp3d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29430" y="4114800"/>
            <a:ext cx="2087559" cy="52322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smtClean="0"/>
              <a:t>Aorist Tense</a:t>
            </a:r>
            <a:endParaRPr lang="en-US" sz="2800" dirty="0"/>
          </a:p>
        </p:txBody>
      </p:sp>
      <p:sp>
        <p:nvSpPr>
          <p:cNvPr id="8" name="Freeform 7"/>
          <p:cNvSpPr/>
          <p:nvPr/>
        </p:nvSpPr>
        <p:spPr>
          <a:xfrm>
            <a:off x="8153400" y="2801224"/>
            <a:ext cx="542489" cy="1694576"/>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9" name="Freeform 8"/>
          <p:cNvSpPr/>
          <p:nvPr/>
        </p:nvSpPr>
        <p:spPr>
          <a:xfrm>
            <a:off x="3962400" y="2801224"/>
            <a:ext cx="542489" cy="1694576"/>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chemeClr val="tx2">
                    <a:lumMod val="75000"/>
                  </a:schemeClr>
                </a:gs>
                <a:gs pos="50000">
                  <a:schemeClr val="accent1">
                    <a:tint val="44500"/>
                    <a:satMod val="160000"/>
                  </a:schemeClr>
                </a:gs>
                <a:gs pos="100000">
                  <a:schemeClr val="bg2">
                    <a:lumMod val="50000"/>
                  </a:schemeClr>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10" name="TextBox 9"/>
          <p:cNvSpPr txBox="1"/>
          <p:nvPr/>
        </p:nvSpPr>
        <p:spPr>
          <a:xfrm>
            <a:off x="5334000" y="5152072"/>
            <a:ext cx="3352800" cy="707886"/>
          </a:xfrm>
          <a:prstGeom prst="rect">
            <a:avLst/>
          </a:prstGeom>
          <a:gradFill>
            <a:gsLst>
              <a:gs pos="0">
                <a:schemeClr val="tx1"/>
              </a:gs>
              <a:gs pos="50000">
                <a:srgbClr val="C00000"/>
              </a:gs>
              <a:gs pos="100000">
                <a:schemeClr val="tx1">
                  <a:lumMod val="95000"/>
                  <a:lumOff val="5000"/>
                </a:schemeClr>
              </a:gs>
            </a:gsLst>
            <a:lin ang="5400000" scaled="0"/>
          </a:gradFill>
          <a:ln w="57150">
            <a:gradFill flip="none" rotWithShape="1">
              <a:gsLst>
                <a:gs pos="0">
                  <a:srgbClr val="C00000"/>
                </a:gs>
                <a:gs pos="50000">
                  <a:schemeClr val="accent1">
                    <a:tint val="44500"/>
                    <a:satMod val="160000"/>
                  </a:schemeClr>
                </a:gs>
                <a:gs pos="100000">
                  <a:srgbClr val="C00000"/>
                </a:gs>
              </a:gsLst>
              <a:path path="rect">
                <a:fillToRect l="100000" t="100000"/>
              </a:path>
              <a:tileRect r="-100000" b="-100000"/>
            </a:gradFill>
          </a:ln>
          <a:effectLst>
            <a:outerShdw blurRad="50800" dist="38100" dir="8100000" algn="tr" rotWithShape="0">
              <a:prstClr val="black">
                <a:alpha val="40000"/>
              </a:prstClr>
            </a:outerShdw>
          </a:effectLst>
        </p:spPr>
        <p:txBody>
          <a:bodyPr wrap="square" rtlCol="0">
            <a:spAutoFit/>
          </a:bodyPr>
          <a:lstStyle/>
          <a:p>
            <a:r>
              <a:rPr lang="en-US" sz="2000" dirty="0" smtClean="0">
                <a:solidFill>
                  <a:schemeClr val="bg1"/>
                </a:solidFill>
              </a:rPr>
              <a:t>“My spirit finds its joy in God, my Savior” (GWV)</a:t>
            </a:r>
            <a:endParaRPr lang="en-US" sz="2000" dirty="0">
              <a:solidFill>
                <a:schemeClr val="bg1"/>
              </a:solidFill>
            </a:endParaRPr>
          </a:p>
        </p:txBody>
      </p:sp>
      <p:sp>
        <p:nvSpPr>
          <p:cNvPr id="11" name="Freeform 10"/>
          <p:cNvSpPr/>
          <p:nvPr/>
        </p:nvSpPr>
        <p:spPr>
          <a:xfrm flipH="1">
            <a:off x="5638800" y="4267200"/>
            <a:ext cx="381000" cy="762000"/>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From Mary (46-55)</a:t>
            </a:r>
            <a:endParaRPr lang="en-US" dirty="0"/>
          </a:p>
        </p:txBody>
      </p:sp>
      <p:sp>
        <p:nvSpPr>
          <p:cNvPr id="3" name="Content Placeholder 2"/>
          <p:cNvSpPr>
            <a:spLocks noGrp="1"/>
          </p:cNvSpPr>
          <p:nvPr>
            <p:ph idx="1"/>
          </p:nvPr>
        </p:nvSpPr>
        <p:spPr>
          <a:xfrm>
            <a:off x="457200" y="1600200"/>
            <a:ext cx="8229600" cy="2514600"/>
          </a:xfrm>
        </p:spPr>
        <p:txBody>
          <a:bodyPr>
            <a:normAutofit/>
          </a:bodyPr>
          <a:lstStyle/>
          <a:p>
            <a:pPr marL="514350" indent="-514350">
              <a:buFont typeface="+mj-lt"/>
              <a:buAutoNum type="arabicPeriod" startAt="4"/>
            </a:pPr>
            <a:r>
              <a:rPr lang="en-US" dirty="0" smtClean="0"/>
              <a:t>Speaks of her </a:t>
            </a:r>
            <a:r>
              <a:rPr lang="en-US" sz="4400" dirty="0" smtClean="0">
                <a:solidFill>
                  <a:srgbClr val="C00000"/>
                </a:solidFill>
                <a:latin typeface="Freestyle Script" pitchFamily="66" charset="0"/>
              </a:rPr>
              <a:t>need to be saved</a:t>
            </a:r>
            <a:endParaRPr lang="en-US" dirty="0" smtClean="0">
              <a:solidFill>
                <a:srgbClr val="C00000"/>
              </a:solidFill>
              <a:latin typeface="Freestyle Script" pitchFamily="66" charset="0"/>
            </a:endParaRPr>
          </a:p>
          <a:p>
            <a:pPr lvl="1"/>
            <a:r>
              <a:rPr lang="en-US" dirty="0" smtClean="0"/>
              <a:t>“My soul magnifies the Lord And my spirit has rejoiced in God my Savior” (46, 47)</a:t>
            </a:r>
          </a:p>
          <a:p>
            <a:pPr lvl="2">
              <a:buNone/>
            </a:pPr>
            <a:endParaRPr lang="en-US" dirty="0" smtClean="0"/>
          </a:p>
        </p:txBody>
      </p:sp>
      <p:sp>
        <p:nvSpPr>
          <p:cNvPr id="6" name="Rectangle 5"/>
          <p:cNvSpPr/>
          <p:nvPr/>
        </p:nvSpPr>
        <p:spPr>
          <a:xfrm>
            <a:off x="3581400" y="2895600"/>
            <a:ext cx="1600200" cy="381000"/>
          </a:xfrm>
          <a:prstGeom prst="rect">
            <a:avLst/>
          </a:prstGeom>
          <a:noFill/>
          <a:ln w="63500">
            <a:solidFill>
              <a:srgbClr val="C00000"/>
            </a:solidFill>
          </a:ln>
          <a:scene3d>
            <a:camera prst="orthographicFront"/>
            <a:lightRig rig="threePt" dir="t"/>
          </a:scene3d>
          <a:sp3d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86200" y="3962400"/>
            <a:ext cx="3198761"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2800" dirty="0" smtClean="0"/>
              <a:t>Mary Needed Saved</a:t>
            </a:r>
            <a:endParaRPr lang="en-US" sz="2800" dirty="0"/>
          </a:p>
        </p:txBody>
      </p:sp>
      <p:sp>
        <p:nvSpPr>
          <p:cNvPr id="8" name="Freeform 7"/>
          <p:cNvSpPr/>
          <p:nvPr/>
        </p:nvSpPr>
        <p:spPr>
          <a:xfrm rot="19475924">
            <a:off x="5301521" y="3209170"/>
            <a:ext cx="274319" cy="764646"/>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10" name="TextBox 9"/>
          <p:cNvSpPr txBox="1"/>
          <p:nvPr/>
        </p:nvSpPr>
        <p:spPr>
          <a:xfrm>
            <a:off x="228600" y="4960203"/>
            <a:ext cx="3352800"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solidFill>
                  <a:schemeClr val="bg1"/>
                </a:solidFill>
              </a:rPr>
              <a:t>Mary therefore had sin to be saved from!</a:t>
            </a:r>
            <a:endParaRPr lang="en-US" sz="2400" dirty="0">
              <a:solidFill>
                <a:schemeClr val="bg1"/>
              </a:solidFill>
            </a:endParaRPr>
          </a:p>
        </p:txBody>
      </p:sp>
      <p:sp>
        <p:nvSpPr>
          <p:cNvPr id="11" name="Freeform 10"/>
          <p:cNvSpPr/>
          <p:nvPr/>
        </p:nvSpPr>
        <p:spPr>
          <a:xfrm rot="3428975" flipH="1">
            <a:off x="3500353" y="4282216"/>
            <a:ext cx="87952" cy="762000"/>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14" name="Freeform 13"/>
          <p:cNvSpPr/>
          <p:nvPr/>
        </p:nvSpPr>
        <p:spPr>
          <a:xfrm rot="16200000">
            <a:off x="4053841" y="4709160"/>
            <a:ext cx="274319" cy="1219200"/>
          </a:xfrm>
          <a:custGeom>
            <a:avLst/>
            <a:gdLst>
              <a:gd name="connsiteX0" fmla="*/ 184558 w 542489"/>
              <a:gd name="connsiteY0" fmla="*/ 0 h 1694576"/>
              <a:gd name="connsiteX1" fmla="*/ 511729 w 542489"/>
              <a:gd name="connsiteY1" fmla="*/ 729842 h 1694576"/>
              <a:gd name="connsiteX2" fmla="*/ 0 w 542489"/>
              <a:gd name="connsiteY2" fmla="*/ 1694576 h 1694576"/>
            </a:gdLst>
            <a:ahLst/>
            <a:cxnLst>
              <a:cxn ang="0">
                <a:pos x="connsiteX0" y="connsiteY0"/>
              </a:cxn>
              <a:cxn ang="0">
                <a:pos x="connsiteX1" y="connsiteY1"/>
              </a:cxn>
              <a:cxn ang="0">
                <a:pos x="connsiteX2" y="connsiteY2"/>
              </a:cxn>
            </a:cxnLst>
            <a:rect l="l" t="t" r="r" b="b"/>
            <a:pathLst>
              <a:path w="542489" h="1694576">
                <a:moveTo>
                  <a:pt x="184558" y="0"/>
                </a:moveTo>
                <a:cubicBezTo>
                  <a:pt x="363523" y="223706"/>
                  <a:pt x="542489" y="447413"/>
                  <a:pt x="511729" y="729842"/>
                </a:cubicBezTo>
                <a:cubicBezTo>
                  <a:pt x="480969" y="1012271"/>
                  <a:pt x="240484" y="1353423"/>
                  <a:pt x="0" y="1694576"/>
                </a:cubicBezTo>
              </a:path>
            </a:pathLst>
          </a:custGeom>
          <a:noFill/>
          <a:ln w="66675">
            <a:gradFill>
              <a:gsLst>
                <a:gs pos="0">
                  <a:srgbClr val="C00000"/>
                </a:gs>
                <a:gs pos="50000">
                  <a:schemeClr val="accent1">
                    <a:tint val="44500"/>
                    <a:satMod val="160000"/>
                  </a:schemeClr>
                </a:gs>
                <a:gs pos="100000">
                  <a:srgbClr val="C00000"/>
                </a:gs>
              </a:gsLst>
              <a:lin ang="5400000" scaled="0"/>
            </a:gradFill>
            <a:headEnd type="oval" w="med" len="sm"/>
            <a:tailEnd type="stealth" w="lg" len="lg"/>
          </a:ln>
          <a:effectLst>
            <a:glow>
              <a:schemeClr val="accent6">
                <a:tint val="100000"/>
                <a:shade val="100000"/>
                <a:hueMod val="100000"/>
                <a:satMod val="100000"/>
              </a:schemeClr>
            </a:glow>
            <a:outerShdw blurRad="50800" dist="38100" dir="10800000" algn="r" rotWithShape="0">
              <a:prstClr val="black">
                <a:alpha val="40000"/>
              </a:prstClr>
            </a:outerShdw>
          </a:effectLst>
          <a:scene3d>
            <a:camera prst="orthographicFront">
              <a:rot lat="0" lon="0" rev="0"/>
            </a:camera>
            <a:lightRig rig="morning" dir="bl"/>
          </a:scene3d>
          <a:sp3d extrusionH="222250" contourW="19050" prstMaterial="matte">
            <a:bevelT w="38100" h="38100" prst="softRound"/>
            <a:bevelB/>
            <a:extrusionClr>
              <a:srgbClr val="FF0000"/>
            </a:extrusionClr>
            <a:contourClr>
              <a:schemeClr val="tx1"/>
            </a:contourClr>
          </a:sp3d>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ln>
                <a:solidFill>
                  <a:srgbClr val="C00000"/>
                </a:solidFill>
              </a:ln>
            </a:endParaRPr>
          </a:p>
        </p:txBody>
      </p:sp>
      <p:sp>
        <p:nvSpPr>
          <p:cNvPr id="15" name="TextBox 14"/>
          <p:cNvSpPr txBox="1"/>
          <p:nvPr/>
        </p:nvSpPr>
        <p:spPr>
          <a:xfrm>
            <a:off x="4876800" y="4876800"/>
            <a:ext cx="3962400" cy="1846659"/>
          </a:xfrm>
          <a:prstGeom prst="rect">
            <a:avLst/>
          </a:prstGeom>
          <a:solidFill>
            <a:schemeClr val="bg2"/>
          </a:solidFill>
          <a:ln w="57150">
            <a:gradFill flip="none" rotWithShape="1">
              <a:gsLst>
                <a:gs pos="0">
                  <a:srgbClr val="C00000"/>
                </a:gs>
                <a:gs pos="50000">
                  <a:schemeClr val="accent1">
                    <a:tint val="44500"/>
                    <a:satMod val="160000"/>
                  </a:schemeClr>
                </a:gs>
                <a:gs pos="100000">
                  <a:srgbClr val="C00000"/>
                </a:gs>
              </a:gsLst>
              <a:path path="rect">
                <a:fillToRect l="100000" t="100000"/>
              </a:path>
              <a:tileRect r="-100000" b="-100000"/>
            </a:gradFill>
          </a:ln>
          <a:effectLst>
            <a:outerShdw blurRad="50800" dist="38100" dir="8100000" algn="tr" rotWithShape="0">
              <a:prstClr val="black">
                <a:alpha val="40000"/>
              </a:prstClr>
            </a:outerShdw>
          </a:effectLst>
        </p:spPr>
        <p:txBody>
          <a:bodyPr wrap="square" rtlCol="0">
            <a:spAutoFit/>
          </a:bodyPr>
          <a:lstStyle/>
          <a:p>
            <a:r>
              <a:rPr lang="en-US" sz="2400" dirty="0" smtClean="0"/>
              <a:t>Her Son was her </a:t>
            </a:r>
            <a:r>
              <a:rPr lang="en-US" sz="2400" dirty="0" smtClean="0">
                <a:solidFill>
                  <a:srgbClr val="C00000"/>
                </a:solidFill>
                <a:latin typeface="Bloody" pitchFamily="2" charset="0"/>
              </a:rPr>
              <a:t>Savior</a:t>
            </a:r>
          </a:p>
          <a:p>
            <a:r>
              <a:rPr lang="en-US" sz="2400" dirty="0" smtClean="0"/>
              <a:t>Her Son Is Our</a:t>
            </a:r>
            <a:r>
              <a:rPr lang="en-US" sz="2400" dirty="0" smtClean="0">
                <a:solidFill>
                  <a:srgbClr val="C00000"/>
                </a:solidFill>
              </a:rPr>
              <a:t> </a:t>
            </a:r>
            <a:r>
              <a:rPr lang="en-US" sz="2400" dirty="0" smtClean="0">
                <a:solidFill>
                  <a:srgbClr val="C00000"/>
                </a:solidFill>
                <a:latin typeface="Bloody" pitchFamily="2" charset="0"/>
              </a:rPr>
              <a:t>Savior</a:t>
            </a:r>
            <a:endParaRPr lang="en-US" sz="2400" dirty="0" smtClean="0">
              <a:solidFill>
                <a:srgbClr val="C00000"/>
              </a:solidFill>
            </a:endParaRPr>
          </a:p>
          <a:p>
            <a:pPr lvl="1"/>
            <a:r>
              <a:rPr lang="en-US" sz="2200" i="1" dirty="0" smtClean="0"/>
              <a:t>Mary is not our Savior, but she had a tremendous role in our great salvation!</a:t>
            </a:r>
            <a:endParaRPr lang="en-US" sz="2200" i="1" dirty="0"/>
          </a:p>
        </p:txBody>
      </p:sp>
      <p:sp>
        <p:nvSpPr>
          <p:cNvPr id="17" name="TextBox 16"/>
          <p:cNvSpPr txBox="1"/>
          <p:nvPr/>
        </p:nvSpPr>
        <p:spPr>
          <a:xfrm>
            <a:off x="228600" y="6019800"/>
            <a:ext cx="4307461" cy="369332"/>
          </a:xfrm>
          <a:prstGeom prst="rect">
            <a:avLst/>
          </a:prstGeom>
          <a:noFill/>
        </p:spPr>
        <p:txBody>
          <a:bodyPr wrap="none" rtlCol="0">
            <a:spAutoFit/>
          </a:bodyPr>
          <a:lstStyle/>
          <a:p>
            <a:r>
              <a:rPr lang="en-US" dirty="0" smtClean="0"/>
              <a:t>Lk. 2:25-35; Jn. 19:25-27; 2 Cor. 5:14, 15</a:t>
            </a:r>
            <a:endParaRPr lang="en-US" dirty="0"/>
          </a:p>
        </p:txBody>
      </p:sp>
      <p:pic>
        <p:nvPicPr>
          <p:cNvPr id="1029" name="Picture 5" descr="C:\Documents and Settings\Steven\Local Settings\Temporary Internet Files\Content.IE5\CN26XTN9\MCj01940400000[1].wmf"/>
          <p:cNvPicPr>
            <a:picLocks noChangeAspect="1" noChangeArrowheads="1"/>
          </p:cNvPicPr>
          <p:nvPr/>
        </p:nvPicPr>
        <p:blipFill>
          <a:blip r:embed="rId3"/>
          <a:srcRect/>
          <a:stretch>
            <a:fillRect/>
          </a:stretch>
        </p:blipFill>
        <p:spPr bwMode="auto">
          <a:xfrm>
            <a:off x="7391400" y="3048000"/>
            <a:ext cx="1363671" cy="1295400"/>
          </a:xfrm>
          <a:prstGeom prst="rect">
            <a:avLst/>
          </a:prstGeom>
          <a:noFill/>
        </p:spPr>
      </p:pic>
      <p:pic>
        <p:nvPicPr>
          <p:cNvPr id="1032" name="Picture 8" descr="C:\Documents and Settings\Steven\Local Settings\Temporary Internet Files\Content.IE5\GPANCQRN\MCj04363920000[1].png"/>
          <p:cNvPicPr>
            <a:picLocks noChangeAspect="1" noChangeArrowheads="1"/>
          </p:cNvPicPr>
          <p:nvPr/>
        </p:nvPicPr>
        <p:blipFill>
          <a:blip r:embed="rId4"/>
          <a:srcRect/>
          <a:stretch>
            <a:fillRect/>
          </a:stretch>
        </p:blipFill>
        <p:spPr bwMode="auto">
          <a:xfrm>
            <a:off x="304800" y="0"/>
            <a:ext cx="1333333"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2000"/>
                                        <p:tgtEl>
                                          <p:spTgt spid="8"/>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upRight)">
                                      <p:cBhvr>
                                        <p:cTn id="29" dur="500"/>
                                        <p:tgtEl>
                                          <p:spTgt spid="1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5">
                                            <p:bg/>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20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2000"/>
                                        <p:tgtEl>
                                          <p:spTgt spid="1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animEffect transition="in" filter="fade">
                                      <p:cBhvr>
                                        <p:cTn id="45" dur="2000"/>
                                        <p:tgtEl>
                                          <p:spTgt spid="15">
                                            <p:txEl>
                                              <p:pRg st="2" end="2"/>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uiExpand="1" build="allAtOnce"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Reasons To Rejoice</a:t>
            </a:r>
            <a:endParaRPr lang="en-US" dirty="0"/>
          </a:p>
        </p:txBody>
      </p:sp>
      <p:sp>
        <p:nvSpPr>
          <p:cNvPr id="3" name="Content Placeholder 2"/>
          <p:cNvSpPr>
            <a:spLocks noGrp="1"/>
          </p:cNvSpPr>
          <p:nvPr>
            <p:ph idx="1"/>
          </p:nvPr>
        </p:nvSpPr>
        <p:spPr>
          <a:xfrm>
            <a:off x="2819400" y="1981201"/>
            <a:ext cx="5867400" cy="1295400"/>
          </a:xfrm>
        </p:spPr>
        <p:txBody>
          <a:bodyPr/>
          <a:lstStyle/>
          <a:p>
            <a:r>
              <a:rPr lang="en-US" dirty="0" smtClean="0"/>
              <a:t>Viewed God as her savior (47)</a:t>
            </a:r>
          </a:p>
          <a:p>
            <a:r>
              <a:rPr lang="en-US" dirty="0" smtClean="0"/>
              <a:t>God regarded her lowly state (48)</a:t>
            </a:r>
          </a:p>
        </p:txBody>
      </p:sp>
      <p:sp>
        <p:nvSpPr>
          <p:cNvPr id="4" name="TextBox 3"/>
          <p:cNvSpPr txBox="1"/>
          <p:nvPr/>
        </p:nvSpPr>
        <p:spPr>
          <a:xfrm>
            <a:off x="2743200" y="3200400"/>
            <a:ext cx="6172200"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“Every good gift and every perfect gift is from above, and comes down from the Father of lights, with whom there is no variation or shadow of turning” </a:t>
            </a:r>
            <a:br>
              <a:rPr lang="en-US" sz="2400" dirty="0" smtClean="0"/>
            </a:br>
            <a:r>
              <a:rPr lang="en-US" sz="2400" dirty="0" smtClean="0"/>
              <a:t>(Jas. 1:17)</a:t>
            </a:r>
            <a:endParaRPr lang="en-US" sz="2400"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Reasons To Rejoice</a:t>
            </a:r>
            <a:endParaRPr lang="en-US" dirty="0"/>
          </a:p>
        </p:txBody>
      </p:sp>
      <p:sp>
        <p:nvSpPr>
          <p:cNvPr id="3" name="Content Placeholder 2"/>
          <p:cNvSpPr>
            <a:spLocks noGrp="1"/>
          </p:cNvSpPr>
          <p:nvPr>
            <p:ph idx="1"/>
          </p:nvPr>
        </p:nvSpPr>
        <p:spPr>
          <a:xfrm>
            <a:off x="2819400" y="1981201"/>
            <a:ext cx="5867400" cy="1295400"/>
          </a:xfrm>
        </p:spPr>
        <p:txBody>
          <a:bodyPr/>
          <a:lstStyle/>
          <a:p>
            <a:r>
              <a:rPr lang="en-US" dirty="0" smtClean="0"/>
              <a:t>Viewed God as her savior (47)</a:t>
            </a:r>
          </a:p>
          <a:p>
            <a:r>
              <a:rPr lang="en-US" dirty="0" smtClean="0"/>
              <a:t>God regarded her lowly state (48)</a:t>
            </a:r>
          </a:p>
        </p:txBody>
      </p:sp>
      <p:sp>
        <p:nvSpPr>
          <p:cNvPr id="4" name="TextBox 3"/>
          <p:cNvSpPr txBox="1"/>
          <p:nvPr/>
        </p:nvSpPr>
        <p:spPr>
          <a:xfrm>
            <a:off x="2743200" y="3200400"/>
            <a:ext cx="6172200" cy="34163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“Mary was blessed in her motherhood, Abraham in his covenant and promises, Paul in his apostleship, etc., but none of these human beings are to be worshiped because of the blessings which they received. Rather should we bestow the more worship on God, from whom these their blessings flow” </a:t>
            </a:r>
          </a:p>
          <a:p>
            <a:pPr algn="r"/>
            <a:r>
              <a:rPr lang="en-US" sz="1600" dirty="0" smtClean="0"/>
              <a:t>(J. W. </a:t>
            </a:r>
            <a:r>
              <a:rPr lang="en-US" sz="1600" dirty="0" err="1" smtClean="0"/>
              <a:t>McGarvey</a:t>
            </a:r>
            <a:r>
              <a:rPr lang="en-US" sz="1600" dirty="0" smtClean="0"/>
              <a:t>, </a:t>
            </a:r>
            <a:r>
              <a:rPr lang="en-US" sz="1600" i="1" dirty="0" smtClean="0"/>
              <a:t>The Fourfold Gospel</a:t>
            </a:r>
            <a:r>
              <a:rPr lang="en-US" sz="1600" dirty="0" smtClean="0"/>
              <a:t>)</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Reasons To Rejoice</a:t>
            </a:r>
            <a:endParaRPr lang="en-US" dirty="0"/>
          </a:p>
        </p:txBody>
      </p:sp>
      <p:sp>
        <p:nvSpPr>
          <p:cNvPr id="3" name="Content Placeholder 2"/>
          <p:cNvSpPr>
            <a:spLocks noGrp="1"/>
          </p:cNvSpPr>
          <p:nvPr>
            <p:ph idx="1"/>
          </p:nvPr>
        </p:nvSpPr>
        <p:spPr>
          <a:xfrm>
            <a:off x="2819400" y="1981201"/>
            <a:ext cx="5867400" cy="3352800"/>
          </a:xfrm>
        </p:spPr>
        <p:txBody>
          <a:bodyPr/>
          <a:lstStyle/>
          <a:p>
            <a:r>
              <a:rPr lang="en-US" dirty="0" smtClean="0"/>
              <a:t>Viewed God as her savior (47)</a:t>
            </a:r>
          </a:p>
          <a:p>
            <a:r>
              <a:rPr lang="en-US" dirty="0" smtClean="0"/>
              <a:t>God regarded her lowly state (48)</a:t>
            </a:r>
          </a:p>
          <a:p>
            <a:r>
              <a:rPr lang="en-US" dirty="0" smtClean="0"/>
              <a:t>God did mighty things for her (49)</a:t>
            </a:r>
          </a:p>
          <a:p>
            <a:r>
              <a:rPr lang="en-US" dirty="0" smtClean="0"/>
              <a:t>God’s name is holy (49)</a:t>
            </a:r>
          </a:p>
          <a:p>
            <a:r>
              <a:rPr lang="en-US" dirty="0" smtClean="0"/>
              <a:t>God is merciful on those who fear Him (50)</a:t>
            </a:r>
          </a:p>
          <a:p>
            <a:r>
              <a:rPr lang="en-US" dirty="0" smtClean="0"/>
              <a:t>God works with works of irony (51-53)</a:t>
            </a:r>
          </a:p>
        </p:txBody>
      </p:sp>
      <p:sp>
        <p:nvSpPr>
          <p:cNvPr id="4" name="TextBox 3"/>
          <p:cNvSpPr txBox="1"/>
          <p:nvPr/>
        </p:nvSpPr>
        <p:spPr>
          <a:xfrm>
            <a:off x="457200" y="5135940"/>
            <a:ext cx="8305800"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“Those who were full have hired themselves out for bread, And the hungry have ceased to hunger. Even the barren has borne seven, And she who has many children has become feeble” (1 Sam. 2:5)</a:t>
            </a:r>
            <a:endParaRPr lang="en-US" sz="2400" dirty="0"/>
          </a:p>
        </p:txBody>
      </p:sp>
      <p:sp>
        <p:nvSpPr>
          <p:cNvPr id="5" name="TextBox 4"/>
          <p:cNvSpPr txBox="1"/>
          <p:nvPr/>
        </p:nvSpPr>
        <p:spPr>
          <a:xfrm>
            <a:off x="457200" y="76200"/>
            <a:ext cx="61722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dirty="0" smtClean="0"/>
              <a:t>“…hyperboles for the disappointment of the proud…” </a:t>
            </a:r>
            <a:r>
              <a:rPr lang="en-US" sz="1600" dirty="0" smtClean="0"/>
              <a:t>(J. W. </a:t>
            </a:r>
            <a:r>
              <a:rPr lang="en-US" sz="1600" dirty="0" err="1" smtClean="0"/>
              <a:t>McGarvey</a:t>
            </a:r>
            <a:r>
              <a:rPr lang="en-US" sz="1600" dirty="0" smtClean="0"/>
              <a:t>, </a:t>
            </a:r>
            <a:r>
              <a:rPr lang="en-US" sz="1600" i="1" dirty="0" smtClean="0"/>
              <a:t>The Fourfold Gospel</a:t>
            </a:r>
            <a:r>
              <a:rPr lang="en-US" sz="1600" dirty="0" smtClean="0"/>
              <a:t>)</a:t>
            </a:r>
            <a:endParaRPr lang="en-US" sz="2400" dirty="0"/>
          </a:p>
        </p:txBody>
      </p:sp>
      <p:sp>
        <p:nvSpPr>
          <p:cNvPr id="6" name="Down Arrow 5"/>
          <p:cNvSpPr/>
          <p:nvPr/>
        </p:nvSpPr>
        <p:spPr>
          <a:xfrm rot="10800000">
            <a:off x="838200" y="914400"/>
            <a:ext cx="838200" cy="4191000"/>
          </a:xfrm>
          <a:prstGeom prst="downArrow">
            <a:avLst>
              <a:gd name="adj1" fmla="val 50000"/>
              <a:gd name="adj2" fmla="val 9403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1000"/>
                                        <p:tgtEl>
                                          <p:spTgt spid="6"/>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Reasons To Rejoice</a:t>
            </a:r>
            <a:endParaRPr lang="en-US" dirty="0"/>
          </a:p>
        </p:txBody>
      </p:sp>
      <p:sp>
        <p:nvSpPr>
          <p:cNvPr id="3" name="Content Placeholder 2"/>
          <p:cNvSpPr>
            <a:spLocks noGrp="1"/>
          </p:cNvSpPr>
          <p:nvPr>
            <p:ph idx="1"/>
          </p:nvPr>
        </p:nvSpPr>
        <p:spPr>
          <a:xfrm>
            <a:off x="2819400" y="1981201"/>
            <a:ext cx="5867400" cy="3352800"/>
          </a:xfrm>
        </p:spPr>
        <p:txBody>
          <a:bodyPr/>
          <a:lstStyle/>
          <a:p>
            <a:r>
              <a:rPr lang="en-US" dirty="0" smtClean="0"/>
              <a:t>Viewed God as her savior (47)</a:t>
            </a:r>
          </a:p>
          <a:p>
            <a:r>
              <a:rPr lang="en-US" dirty="0" smtClean="0"/>
              <a:t>God regarded her lowly state (48)</a:t>
            </a:r>
          </a:p>
          <a:p>
            <a:r>
              <a:rPr lang="en-US" dirty="0" smtClean="0"/>
              <a:t>God did mighty things for her (49)</a:t>
            </a:r>
          </a:p>
          <a:p>
            <a:r>
              <a:rPr lang="en-US" dirty="0" smtClean="0"/>
              <a:t>God’s name is holy (49)</a:t>
            </a:r>
          </a:p>
          <a:p>
            <a:r>
              <a:rPr lang="en-US" dirty="0" smtClean="0"/>
              <a:t>God is merciful on those who fear Him (50)</a:t>
            </a:r>
          </a:p>
          <a:p>
            <a:r>
              <a:rPr lang="en-US" dirty="0" smtClean="0"/>
              <a:t>God works with works of irony (51-53)</a:t>
            </a:r>
          </a:p>
        </p:txBody>
      </p:sp>
      <p:sp>
        <p:nvSpPr>
          <p:cNvPr id="4" name="TextBox 3"/>
          <p:cNvSpPr txBox="1"/>
          <p:nvPr/>
        </p:nvSpPr>
        <p:spPr>
          <a:xfrm>
            <a:off x="1981200" y="5105400"/>
            <a:ext cx="6781800"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“Listen, my beloved brethren: Has God not chosen the poor of this world to be rich in faith and heirs of the kingdom which He promised to those who love Him?” (Jas. 2:5)</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Reasons To Rejoice</a:t>
            </a:r>
            <a:endParaRPr lang="en-US" dirty="0"/>
          </a:p>
        </p:txBody>
      </p:sp>
      <p:sp>
        <p:nvSpPr>
          <p:cNvPr id="3" name="Content Placeholder 2"/>
          <p:cNvSpPr>
            <a:spLocks noGrp="1"/>
          </p:cNvSpPr>
          <p:nvPr>
            <p:ph idx="1"/>
          </p:nvPr>
        </p:nvSpPr>
        <p:spPr/>
        <p:txBody>
          <a:bodyPr/>
          <a:lstStyle/>
          <a:p>
            <a:r>
              <a:rPr lang="en-US" dirty="0" smtClean="0"/>
              <a:t>Viewed God as her savior (47)</a:t>
            </a:r>
          </a:p>
          <a:p>
            <a:r>
              <a:rPr lang="en-US" dirty="0" smtClean="0"/>
              <a:t>God regarded her lowly state (48)</a:t>
            </a:r>
          </a:p>
          <a:p>
            <a:r>
              <a:rPr lang="en-US" dirty="0" smtClean="0"/>
              <a:t>God did mighty things for her (49)</a:t>
            </a:r>
          </a:p>
          <a:p>
            <a:r>
              <a:rPr lang="en-US" dirty="0" smtClean="0"/>
              <a:t>God’s name is holy (49)</a:t>
            </a:r>
          </a:p>
          <a:p>
            <a:r>
              <a:rPr lang="en-US" dirty="0" smtClean="0"/>
              <a:t>God is merciful on those who fear Him (50)</a:t>
            </a:r>
          </a:p>
          <a:p>
            <a:r>
              <a:rPr lang="en-US" dirty="0" smtClean="0"/>
              <a:t>God works with works of irony (51-53)</a:t>
            </a:r>
          </a:p>
          <a:p>
            <a:r>
              <a:rPr lang="en-US" dirty="0" smtClean="0"/>
              <a:t>God keeps His promises (54, 55)</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 it be to me according to your </a:t>
            </a:r>
            <a:r>
              <a:rPr lang="en-US" dirty="0" smtClean="0"/>
              <a:t>word” (Lk. 1:38)</a:t>
            </a:r>
            <a:endParaRPr lang="en-US" dirty="0"/>
          </a:p>
        </p:txBody>
      </p:sp>
      <p:sp>
        <p:nvSpPr>
          <p:cNvPr id="3" name="Content Placeholder 2"/>
          <p:cNvSpPr>
            <a:spLocks noGrp="1"/>
          </p:cNvSpPr>
          <p:nvPr>
            <p:ph idx="1"/>
          </p:nvPr>
        </p:nvSpPr>
        <p:spPr/>
        <p:txBody>
          <a:bodyPr>
            <a:normAutofit lnSpcReduction="10000"/>
          </a:bodyPr>
          <a:lstStyle/>
          <a:p>
            <a:r>
              <a:rPr lang="en-US" dirty="0" smtClean="0"/>
              <a:t>“He who believes and is baptized will be saved; but he who does not believe will be </a:t>
            </a:r>
            <a:r>
              <a:rPr lang="en-US" dirty="0" smtClean="0"/>
              <a:t>condemned” (Mk. 16:16)</a:t>
            </a:r>
          </a:p>
          <a:p>
            <a:pPr lvl="1"/>
            <a:r>
              <a:rPr lang="en-US" dirty="0" smtClean="0"/>
              <a:t>“</a:t>
            </a:r>
            <a:r>
              <a:rPr lang="en-US" b="1" dirty="0" smtClean="0"/>
              <a:t>And </a:t>
            </a:r>
            <a:r>
              <a:rPr lang="en-US" b="1" dirty="0" smtClean="0"/>
              <a:t>now why are you waiting? Arise and be baptized</a:t>
            </a:r>
            <a:r>
              <a:rPr lang="en-US" dirty="0" smtClean="0"/>
              <a:t>, and wash away your sins, calling on the name of the </a:t>
            </a:r>
            <a:r>
              <a:rPr lang="en-US" dirty="0" smtClean="0"/>
              <a:t>Lord” (Acts 22:16)</a:t>
            </a:r>
          </a:p>
          <a:p>
            <a:pPr lvl="1"/>
            <a:r>
              <a:rPr lang="en-US" dirty="0" smtClean="0"/>
              <a:t>“Immediately there fell from his eyes something like scales, and he received his sight at once; </a:t>
            </a:r>
            <a:r>
              <a:rPr lang="en-US" b="1" dirty="0" smtClean="0"/>
              <a:t>and he arose and was </a:t>
            </a:r>
            <a:r>
              <a:rPr lang="en-US" b="1" dirty="0" smtClean="0"/>
              <a:t>baptized</a:t>
            </a:r>
            <a:r>
              <a:rPr lang="en-US" dirty="0" smtClean="0"/>
              <a:t>” (Acts 9:18)</a:t>
            </a:r>
            <a:br>
              <a:rPr lang="en-US" dirty="0" smtClean="0"/>
            </a:br>
            <a:endParaRPr lang="en-US" dirty="0" smtClean="0"/>
          </a:p>
          <a:p>
            <a:pPr algn="ctr">
              <a:buNone/>
            </a:pPr>
            <a:r>
              <a:rPr lang="en-US" sz="4000" b="1" dirty="0" smtClean="0"/>
              <a:t>Will You Let It Be According To The Lord’s Word Today?</a:t>
            </a:r>
            <a:endParaRPr lang="en-US" sz="4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“into the hill country with haste” (v. 39)</a:t>
            </a:r>
            <a:endParaRPr lang="en-US" sz="3600" dirty="0"/>
          </a:p>
        </p:txBody>
      </p:sp>
      <p:sp>
        <p:nvSpPr>
          <p:cNvPr id="3" name="Content Placeholder 2"/>
          <p:cNvSpPr>
            <a:spLocks noGrp="1"/>
          </p:cNvSpPr>
          <p:nvPr>
            <p:ph idx="1"/>
          </p:nvPr>
        </p:nvSpPr>
        <p:spPr>
          <a:xfrm>
            <a:off x="457200" y="990600"/>
            <a:ext cx="8686800" cy="5867400"/>
          </a:xfrm>
        </p:spPr>
        <p:txBody>
          <a:bodyPr>
            <a:normAutofit fontScale="92500" lnSpcReduction="10000"/>
          </a:bodyPr>
          <a:lstStyle/>
          <a:p>
            <a:r>
              <a:rPr lang="en-US" dirty="0" smtClean="0"/>
              <a:t>Gabriel’s message to Mary (28-37)</a:t>
            </a:r>
          </a:p>
          <a:p>
            <a:pPr lvl="1"/>
            <a:r>
              <a:rPr lang="en-US" dirty="0" smtClean="0"/>
              <a:t>Favored one…blessed are you among women (v. 28)</a:t>
            </a:r>
          </a:p>
          <a:p>
            <a:pPr lvl="2"/>
            <a:r>
              <a:rPr lang="en-US" dirty="0" smtClean="0"/>
              <a:t>Not blessed because of her social status, wealth, locality, relatives, etc.</a:t>
            </a:r>
          </a:p>
          <a:p>
            <a:pPr lvl="2"/>
            <a:r>
              <a:rPr lang="en-US" dirty="0" smtClean="0"/>
              <a:t>but because…</a:t>
            </a:r>
          </a:p>
          <a:p>
            <a:pPr lvl="3"/>
            <a:r>
              <a:rPr lang="en-US" dirty="0" smtClean="0"/>
              <a:t>“the Lord is with you” (28)</a:t>
            </a:r>
          </a:p>
          <a:p>
            <a:pPr lvl="3"/>
            <a:r>
              <a:rPr lang="en-US" dirty="0" smtClean="0"/>
              <a:t>“have found favor with God” (v. 30)</a:t>
            </a:r>
          </a:p>
          <a:p>
            <a:pPr lvl="3"/>
            <a:r>
              <a:rPr lang="en-US" dirty="0" smtClean="0"/>
              <a:t>will “bring forth a Son” (31)</a:t>
            </a:r>
          </a:p>
          <a:p>
            <a:pPr lvl="4"/>
            <a:r>
              <a:rPr lang="en-US" dirty="0" smtClean="0"/>
              <a:t>“He will be great” (32)</a:t>
            </a:r>
          </a:p>
          <a:p>
            <a:pPr lvl="4"/>
            <a:r>
              <a:rPr lang="en-US" dirty="0" smtClean="0"/>
              <a:t>“Will be called the Son of the Highest” (32; cf. 37, note contrast of Gen. 6:1ff)</a:t>
            </a:r>
          </a:p>
          <a:p>
            <a:pPr lvl="4"/>
            <a:r>
              <a:rPr lang="en-US" dirty="0" smtClean="0"/>
              <a:t>Will be given “the throne of His father David” (32)</a:t>
            </a:r>
          </a:p>
          <a:p>
            <a:pPr lvl="4"/>
            <a:r>
              <a:rPr lang="en-US" dirty="0" smtClean="0"/>
              <a:t>“He will reign forever” (33)</a:t>
            </a:r>
          </a:p>
          <a:p>
            <a:pPr lvl="4"/>
            <a:r>
              <a:rPr lang="en-US" dirty="0" smtClean="0"/>
              <a:t>“His kingdom there will be no end” (33)</a:t>
            </a:r>
          </a:p>
          <a:p>
            <a:pPr lvl="1"/>
            <a:r>
              <a:rPr lang="en-US" dirty="0" smtClean="0"/>
              <a:t>Elizabeth, your relative also conceived a son (v. 36)</a:t>
            </a:r>
          </a:p>
          <a:p>
            <a:pPr lvl="2"/>
            <a:r>
              <a:rPr lang="en-US" dirty="0" smtClean="0"/>
              <a:t>This is why she left with haste to visit Elizabeth!</a:t>
            </a:r>
          </a:p>
          <a:p>
            <a:pPr lvl="2"/>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THIS BE?”</a:t>
            </a:r>
            <a:endParaRPr lang="en-US" dirty="0"/>
          </a:p>
        </p:txBody>
      </p:sp>
      <p:sp>
        <p:nvSpPr>
          <p:cNvPr id="3" name="Content Placeholder 2"/>
          <p:cNvSpPr>
            <a:spLocks noGrp="1"/>
          </p:cNvSpPr>
          <p:nvPr>
            <p:ph idx="1"/>
          </p:nvPr>
        </p:nvSpPr>
        <p:spPr/>
        <p:txBody>
          <a:bodyPr>
            <a:normAutofit fontScale="92500"/>
          </a:bodyPr>
          <a:lstStyle/>
          <a:p>
            <a:r>
              <a:rPr lang="en-US" dirty="0" smtClean="0"/>
              <a:t>Mary’s response (34)</a:t>
            </a:r>
          </a:p>
          <a:p>
            <a:pPr lvl="1"/>
            <a:r>
              <a:rPr lang="en-US" dirty="0" smtClean="0"/>
              <a:t>Though blessed and favored, she still became confused</a:t>
            </a:r>
          </a:p>
          <a:p>
            <a:pPr lvl="1"/>
            <a:r>
              <a:rPr lang="en-US" dirty="0" smtClean="0"/>
              <a:t>God’s ways can be “past finding out”</a:t>
            </a:r>
          </a:p>
          <a:p>
            <a:pPr lvl="2"/>
            <a:r>
              <a:rPr lang="en-US" dirty="0" smtClean="0"/>
              <a:t>“Oh, the depth of the riches both of the wisdom and knowledge of God! How unsearchable are His judgments and His ways past finding out!” (Rom. 11:33)</a:t>
            </a:r>
          </a:p>
          <a:p>
            <a:pPr lvl="1"/>
            <a:r>
              <a:rPr lang="en-US" dirty="0" smtClean="0"/>
              <a:t>What is impossible with us is very possible with God</a:t>
            </a:r>
          </a:p>
          <a:p>
            <a:pPr lvl="2"/>
            <a:r>
              <a:rPr lang="en-US" dirty="0" smtClean="0"/>
              <a:t>"For with God nothing will be impossible" (v. 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81400" y="4648200"/>
            <a:ext cx="2133600" cy="1833265"/>
            <a:chOff x="3581400" y="4648200"/>
            <a:chExt cx="2133600" cy="1833265"/>
          </a:xfrm>
        </p:grpSpPr>
        <p:sp>
          <p:nvSpPr>
            <p:cNvPr id="9" name="Down Arrow 8"/>
            <p:cNvSpPr/>
            <p:nvPr/>
          </p:nvSpPr>
          <p:spPr>
            <a:xfrm>
              <a:off x="3581400" y="4648200"/>
              <a:ext cx="2133600" cy="12954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p:cNvSpPr txBox="1"/>
            <p:nvPr/>
          </p:nvSpPr>
          <p:spPr>
            <a:xfrm>
              <a:off x="3843556" y="6019800"/>
              <a:ext cx="1752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t>ELIZABETH</a:t>
              </a:r>
              <a:endParaRPr lang="en-US" sz="2400" dirty="0"/>
            </a:p>
          </p:txBody>
        </p:sp>
      </p:grpSp>
      <p:sp>
        <p:nvSpPr>
          <p:cNvPr id="2" name="Title 1"/>
          <p:cNvSpPr>
            <a:spLocks noGrp="1"/>
          </p:cNvSpPr>
          <p:nvPr>
            <p:ph type="title"/>
          </p:nvPr>
        </p:nvSpPr>
        <p:spPr>
          <a:xfrm>
            <a:off x="152400" y="76200"/>
            <a:ext cx="8229600" cy="1143000"/>
          </a:xfrm>
        </p:spPr>
        <p:txBody>
          <a:bodyPr>
            <a:normAutofit/>
          </a:bodyPr>
          <a:lstStyle/>
          <a:p>
            <a:r>
              <a:rPr lang="en-US" sz="3600" dirty="0" smtClean="0"/>
              <a:t>“and entered the house” (v. 40)</a:t>
            </a:r>
            <a:endParaRPr lang="en-US" sz="3600" dirty="0"/>
          </a:p>
        </p:txBody>
      </p:sp>
      <p:sp>
        <p:nvSpPr>
          <p:cNvPr id="3" name="Content Placeholder 2"/>
          <p:cNvSpPr>
            <a:spLocks noGrp="1"/>
          </p:cNvSpPr>
          <p:nvPr>
            <p:ph idx="1"/>
          </p:nvPr>
        </p:nvSpPr>
        <p:spPr>
          <a:xfrm>
            <a:off x="152400" y="1219200"/>
            <a:ext cx="8458200" cy="4525963"/>
          </a:xfrm>
        </p:spPr>
        <p:txBody>
          <a:bodyPr>
            <a:normAutofit fontScale="92500" lnSpcReduction="10000"/>
          </a:bodyPr>
          <a:lstStyle/>
          <a:p>
            <a:r>
              <a:rPr lang="en-US" dirty="0" smtClean="0"/>
              <a:t>Who are Zacharias and Elizabeth?</a:t>
            </a:r>
          </a:p>
          <a:p>
            <a:pPr lvl="1"/>
            <a:r>
              <a:rPr lang="en-US" dirty="0" smtClean="0"/>
              <a:t>Lived during the days of Herod the Great (5)</a:t>
            </a:r>
          </a:p>
          <a:p>
            <a:pPr lvl="1"/>
            <a:r>
              <a:rPr lang="en-US" dirty="0" smtClean="0"/>
              <a:t>Zacharias was a priest of the division of </a:t>
            </a:r>
            <a:r>
              <a:rPr lang="en-US" dirty="0" err="1" smtClean="0"/>
              <a:t>Abijah</a:t>
            </a:r>
            <a:r>
              <a:rPr lang="en-US" dirty="0" smtClean="0"/>
              <a:t> (5)</a:t>
            </a:r>
          </a:p>
          <a:p>
            <a:pPr lvl="2"/>
            <a:r>
              <a:rPr lang="en-US" dirty="0" smtClean="0"/>
              <a:t>“David divided the priests into twenty-four bodies or courses, each course serving in rotation one week in the temple (1Ch 24:3-19). Of these courses that of </a:t>
            </a:r>
            <a:r>
              <a:rPr lang="en-US" dirty="0" err="1" smtClean="0"/>
              <a:t>Abijah</a:t>
            </a:r>
            <a:r>
              <a:rPr lang="en-US" dirty="0" smtClean="0"/>
              <a:t> was the eighth” (J. W. </a:t>
            </a:r>
            <a:r>
              <a:rPr lang="en-US" dirty="0" err="1" smtClean="0"/>
              <a:t>McGarvey</a:t>
            </a:r>
            <a:r>
              <a:rPr lang="en-US" dirty="0" smtClean="0"/>
              <a:t>, </a:t>
            </a:r>
            <a:r>
              <a:rPr lang="en-US" i="1" dirty="0" smtClean="0"/>
              <a:t>Fourfold Gospel</a:t>
            </a:r>
            <a:r>
              <a:rPr lang="en-US" dirty="0" smtClean="0"/>
              <a:t>, p. 9)</a:t>
            </a:r>
          </a:p>
          <a:p>
            <a:pPr lvl="1"/>
            <a:r>
              <a:rPr lang="en-US" dirty="0" smtClean="0"/>
              <a:t>Aaron’s wife was Elizabeth’s ancestress (5)</a:t>
            </a:r>
          </a:p>
          <a:p>
            <a:pPr lvl="2"/>
            <a:r>
              <a:rPr lang="en-US" dirty="0" smtClean="0"/>
              <a:t>Named after, “</a:t>
            </a:r>
            <a:r>
              <a:rPr lang="en-US" dirty="0" err="1" smtClean="0"/>
              <a:t>Elisheba</a:t>
            </a:r>
            <a:r>
              <a:rPr lang="en-US" dirty="0" smtClean="0"/>
              <a:t>” (Hebrew)</a:t>
            </a:r>
          </a:p>
          <a:p>
            <a:pPr lvl="2"/>
            <a:r>
              <a:rPr lang="en-US" dirty="0" smtClean="0"/>
              <a:t>“</a:t>
            </a:r>
            <a:r>
              <a:rPr lang="en-US" b="1" dirty="0" smtClean="0"/>
              <a:t>Aaron</a:t>
            </a:r>
            <a:r>
              <a:rPr lang="en-US" dirty="0" smtClean="0"/>
              <a:t> took to himself </a:t>
            </a:r>
            <a:r>
              <a:rPr lang="en-US" b="1" dirty="0" err="1" smtClean="0"/>
              <a:t>Elisheba</a:t>
            </a:r>
            <a:r>
              <a:rPr lang="en-US" dirty="0" smtClean="0"/>
              <a:t>, daughter of </a:t>
            </a:r>
            <a:r>
              <a:rPr lang="en-US" b="1" dirty="0" err="1" smtClean="0"/>
              <a:t>Amminadab</a:t>
            </a:r>
            <a:r>
              <a:rPr lang="en-US" dirty="0" smtClean="0"/>
              <a:t>, sister of </a:t>
            </a:r>
            <a:r>
              <a:rPr lang="en-US" dirty="0" err="1" smtClean="0"/>
              <a:t>Nahshon</a:t>
            </a:r>
            <a:r>
              <a:rPr lang="en-US" dirty="0" smtClean="0"/>
              <a:t>, as wife; and she bore him </a:t>
            </a:r>
            <a:r>
              <a:rPr lang="en-US" dirty="0" err="1" smtClean="0"/>
              <a:t>Nadab</a:t>
            </a:r>
            <a:r>
              <a:rPr lang="en-US" dirty="0" smtClean="0"/>
              <a:t>, </a:t>
            </a:r>
            <a:r>
              <a:rPr lang="en-US" dirty="0" err="1" smtClean="0"/>
              <a:t>Abihu</a:t>
            </a:r>
            <a:r>
              <a:rPr lang="en-US" dirty="0" smtClean="0"/>
              <a:t>, </a:t>
            </a:r>
            <a:r>
              <a:rPr lang="en-US" dirty="0" err="1" smtClean="0"/>
              <a:t>Eleazar</a:t>
            </a:r>
            <a:r>
              <a:rPr lang="en-US" dirty="0" smtClean="0"/>
              <a:t>, and </a:t>
            </a:r>
            <a:r>
              <a:rPr lang="en-US" dirty="0" err="1" smtClean="0"/>
              <a:t>Ithamar</a:t>
            </a:r>
            <a:r>
              <a:rPr lang="en-US" dirty="0" smtClean="0"/>
              <a:t>” (Ex. 6:23)</a:t>
            </a:r>
          </a:p>
          <a:p>
            <a:pPr lvl="2"/>
            <a:endParaRPr lang="en-US" dirty="0"/>
          </a:p>
        </p:txBody>
      </p:sp>
      <p:grpSp>
        <p:nvGrpSpPr>
          <p:cNvPr id="12" name="Group 11"/>
          <p:cNvGrpSpPr/>
          <p:nvPr/>
        </p:nvGrpSpPr>
        <p:grpSpPr>
          <a:xfrm>
            <a:off x="457200" y="4724400"/>
            <a:ext cx="3165367" cy="1937802"/>
            <a:chOff x="457200" y="4724400"/>
            <a:chExt cx="3165367" cy="1937802"/>
          </a:xfrm>
        </p:grpSpPr>
        <p:sp>
          <p:nvSpPr>
            <p:cNvPr id="4" name="Rectangle 3"/>
            <p:cNvSpPr/>
            <p:nvPr/>
          </p:nvSpPr>
          <p:spPr>
            <a:xfrm>
              <a:off x="1408384" y="4724400"/>
              <a:ext cx="877615"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5867400"/>
              <a:ext cx="2403367" cy="794802"/>
            </a:xfrm>
            <a:prstGeom prst="rightArrow">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b="1" dirty="0" smtClean="0"/>
                <a:t>From Levi PRIESTLY</a:t>
              </a:r>
              <a:endParaRPr lang="en-US" sz="2000" b="1" dirty="0"/>
            </a:p>
          </p:txBody>
        </p:sp>
        <p:sp>
          <p:nvSpPr>
            <p:cNvPr id="10" name="Curved Right Arrow 9"/>
            <p:cNvSpPr/>
            <p:nvPr/>
          </p:nvSpPr>
          <p:spPr>
            <a:xfrm>
              <a:off x="457200" y="4800600"/>
              <a:ext cx="685800" cy="1600200"/>
            </a:xfrm>
            <a:prstGeom prst="curvedRightArrow">
              <a:avLst>
                <a:gd name="adj1" fmla="val 25000"/>
                <a:gd name="adj2" fmla="val 50000"/>
                <a:gd name="adj3" fmla="val 4224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p:nvGrpSpPr>
        <p:grpSpPr>
          <a:xfrm>
            <a:off x="5660183" y="4724400"/>
            <a:ext cx="3331417" cy="2057400"/>
            <a:chOff x="5660183" y="4724400"/>
            <a:chExt cx="3331417" cy="2779574"/>
          </a:xfrm>
        </p:grpSpPr>
        <p:sp>
          <p:nvSpPr>
            <p:cNvPr id="5" name="Rectangle 4"/>
            <p:cNvSpPr/>
            <p:nvPr/>
          </p:nvSpPr>
          <p:spPr>
            <a:xfrm>
              <a:off x="6705600" y="4724400"/>
              <a:ext cx="1557556" cy="3088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60183" y="5486400"/>
              <a:ext cx="2721817" cy="2017574"/>
            </a:xfrm>
            <a:prstGeom prst="leftArrow">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spc="-150" dirty="0" smtClean="0"/>
                <a:t>From Judah ROYAL</a:t>
              </a:r>
              <a:br>
                <a:rPr lang="en-US" sz="2000" b="1" spc="-150" dirty="0" smtClean="0"/>
              </a:br>
              <a:r>
                <a:rPr lang="en-US" sz="2000" b="1" spc="-150" dirty="0" smtClean="0"/>
                <a:t>(Num. 1:7; 2:3; Mat. 1:4)</a:t>
              </a:r>
              <a:endParaRPr lang="en-US" sz="2000" b="1" spc="-150" dirty="0"/>
            </a:p>
          </p:txBody>
        </p:sp>
        <p:sp>
          <p:nvSpPr>
            <p:cNvPr id="11" name="Curved Left Arrow 10"/>
            <p:cNvSpPr/>
            <p:nvPr/>
          </p:nvSpPr>
          <p:spPr>
            <a:xfrm>
              <a:off x="8458200" y="4724400"/>
              <a:ext cx="533400" cy="1676400"/>
            </a:xfrm>
            <a:prstGeom prst="curvedLeftArrow">
              <a:avLst>
                <a:gd name="adj1" fmla="val 25000"/>
                <a:gd name="adj2" fmla="val 87242"/>
                <a:gd name="adj3" fmla="val 3238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Zacharias</a:t>
            </a:r>
            <a:r>
              <a:rPr lang="en-US" dirty="0" smtClean="0"/>
              <a:t> &amp; </a:t>
            </a:r>
            <a:r>
              <a:rPr lang="en-US" dirty="0" smtClean="0">
                <a:solidFill>
                  <a:schemeClr val="accent3"/>
                </a:solidFill>
              </a:rPr>
              <a:t>Elizabeth</a:t>
            </a:r>
            <a:endParaRPr lang="en-US" dirty="0">
              <a:solidFill>
                <a:schemeClr val="accent3"/>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They were both righteous before God (6)</a:t>
            </a:r>
          </a:p>
          <a:p>
            <a:pPr lvl="1"/>
            <a:r>
              <a:rPr lang="en-US" dirty="0" smtClean="0"/>
              <a:t>By walking in all the commandments of God</a:t>
            </a:r>
          </a:p>
          <a:p>
            <a:r>
              <a:rPr lang="en-US" dirty="0" smtClean="0"/>
              <a:t>Childless (v. 7)</a:t>
            </a:r>
          </a:p>
          <a:p>
            <a:pPr lvl="1"/>
            <a:r>
              <a:rPr lang="en-US" dirty="0" smtClean="0"/>
              <a:t>Elizabeth was barren</a:t>
            </a:r>
          </a:p>
          <a:p>
            <a:pPr lvl="1"/>
            <a:r>
              <a:rPr lang="en-US" dirty="0" smtClean="0"/>
              <a:t>“The births of Isaac, (</a:t>
            </a:r>
            <a:r>
              <a:rPr lang="en-US" dirty="0" err="1" smtClean="0"/>
              <a:t>Ge</a:t>
            </a:r>
            <a:r>
              <a:rPr lang="en-US" dirty="0" smtClean="0"/>
              <a:t> 17:17 21:2) Samson, (Jud 13:2,24) Samuel (1Sa 1:2,5,20) and the Baptist were all contrary to nature, and were faint </a:t>
            </a:r>
            <a:r>
              <a:rPr lang="en-US" dirty="0" err="1" smtClean="0"/>
              <a:t>foreshadowings</a:t>
            </a:r>
            <a:r>
              <a:rPr lang="en-US" dirty="0" smtClean="0"/>
              <a:t> of the greater miracle which took place in the birth of our Lord” </a:t>
            </a:r>
            <a:br>
              <a:rPr lang="en-US" dirty="0" smtClean="0"/>
            </a:br>
            <a:r>
              <a:rPr lang="en-US" sz="2400" dirty="0" smtClean="0"/>
              <a:t>(J. W. </a:t>
            </a:r>
            <a:r>
              <a:rPr lang="en-US" sz="2400" dirty="0" err="1" smtClean="0"/>
              <a:t>McGarvey</a:t>
            </a:r>
            <a:r>
              <a:rPr lang="en-US" sz="2400" dirty="0" smtClean="0"/>
              <a:t>, Fourfold Gospel, p. 9)</a:t>
            </a:r>
            <a:endParaRPr lang="en-US" dirty="0" smtClean="0"/>
          </a:p>
          <a:p>
            <a:r>
              <a:rPr lang="en-US" dirty="0" smtClean="0"/>
              <a:t>Well advanced in age (v.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Zacharias</a:t>
            </a:r>
            <a:r>
              <a:rPr lang="en-US" dirty="0" smtClean="0"/>
              <a:t> &amp; </a:t>
            </a:r>
            <a:r>
              <a:rPr lang="en-US" dirty="0" smtClean="0">
                <a:solidFill>
                  <a:schemeClr val="accent3"/>
                </a:solidFill>
              </a:rPr>
              <a:t>Elizabeth</a:t>
            </a:r>
            <a:endParaRPr lang="en-US" dirty="0">
              <a:solidFill>
                <a:schemeClr val="accent3"/>
              </a:solidFill>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Became the parents of John (the Baptist, 8-17), as announced by </a:t>
            </a:r>
            <a:r>
              <a:rPr lang="en-US" b="1" dirty="0" smtClean="0"/>
              <a:t>Gabriel</a:t>
            </a:r>
            <a:r>
              <a:rPr lang="en-US" dirty="0" smtClean="0"/>
              <a:t>* </a:t>
            </a:r>
          </a:p>
          <a:p>
            <a:pPr lvl="1"/>
            <a:r>
              <a:rPr lang="en-US" dirty="0" smtClean="0"/>
              <a:t>(*an angel who’s name means, </a:t>
            </a:r>
            <a:r>
              <a:rPr lang="en-US" i="1" dirty="0" smtClean="0"/>
              <a:t>hero</a:t>
            </a:r>
            <a:r>
              <a:rPr lang="en-US" dirty="0" smtClean="0"/>
              <a:t>, </a:t>
            </a:r>
            <a:r>
              <a:rPr lang="en-US" i="1" dirty="0" smtClean="0"/>
              <a:t>warrior of God</a:t>
            </a:r>
            <a:r>
              <a:rPr lang="en-US" dirty="0"/>
              <a:t>.</a:t>
            </a:r>
            <a:r>
              <a:rPr lang="en-US" dirty="0" smtClean="0"/>
              <a:t> Of Hebrew origin which emphasizes God-like strength and great “ability to fight”)</a:t>
            </a:r>
          </a:p>
          <a:p>
            <a:r>
              <a:rPr lang="en-US" dirty="0" smtClean="0"/>
              <a:t>Zacharias became mute because of disbelief of what this great messenger spoke (18-20</a:t>
            </a:r>
            <a:r>
              <a:rPr lang="en-US" dirty="0" smtClean="0"/>
              <a:t>)</a:t>
            </a:r>
          </a:p>
          <a:p>
            <a:pPr lvl="1"/>
            <a:r>
              <a:rPr lang="en-US" dirty="0" smtClean="0"/>
              <a:t>What about us?</a:t>
            </a:r>
            <a:endParaRPr lang="en-US" dirty="0" smtClean="0"/>
          </a:p>
          <a:p>
            <a:r>
              <a:rPr lang="en-US" dirty="0" smtClean="0"/>
              <a:t>Elizabeth felt compelled to </a:t>
            </a:r>
            <a:r>
              <a:rPr lang="en-US" dirty="0" smtClean="0"/>
              <a:t>hide </a:t>
            </a:r>
            <a:r>
              <a:rPr lang="en-US" dirty="0" smtClean="0"/>
              <a:t>for five months (24, 25)</a:t>
            </a:r>
          </a:p>
          <a:p>
            <a:pPr lvl="1"/>
            <a:r>
              <a:rPr lang="en-US" dirty="0" smtClean="0"/>
              <a:t>“Probably through mingled feelings of modesty, humility, devotion, and joy” (ibid. p. 13, 14).</a:t>
            </a:r>
          </a:p>
          <a:p>
            <a:pPr lvl="1"/>
            <a:r>
              <a:rPr lang="en-US" dirty="0" smtClean="0"/>
              <a:t>“till the event was put beyond doubt and became apparent” (JFB)</a:t>
            </a:r>
          </a:p>
          <a:p>
            <a:pPr lvl="1"/>
            <a:r>
              <a:rPr lang="en-US" dirty="0" smtClean="0"/>
              <a:t>Mary visits her in the sixth month when she spoke with Gabriel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31" presetClass="entr" presetSubtype="0" fill="hold" grpId="0" nodeType="withEffect">
                                  <p:stCondLst>
                                    <p:cond delay="0"/>
                                  </p:stCondLst>
                                  <p:iterate type="lt">
                                    <p:tmPct val="5000"/>
                                  </p:iterate>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par>
                          <p:cTn id="19" fill="hold">
                            <p:stCondLst>
                              <p:cond delay="1550"/>
                            </p:stCondLst>
                            <p:childTnLst>
                              <p:par>
                                <p:cTn id="20" presetID="26" presetClass="emph" presetSubtype="0" repeatCount="2000" fill="hold" nodeType="afterEffect">
                                  <p:stCondLst>
                                    <p:cond delay="0"/>
                                  </p:stCondLst>
                                  <p:iterate type="lt">
                                    <p:tmPct val="21000"/>
                                  </p:iterate>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Elizabeth heard the greeting of Mary (41-45)</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The “babe” leaped in the womb (41)</a:t>
            </a:r>
          </a:p>
          <a:p>
            <a:pPr lvl="1"/>
            <a:r>
              <a:rPr lang="en-US" dirty="0" smtClean="0"/>
              <a:t>While “in the womb”, John was “a babe”</a:t>
            </a:r>
          </a:p>
          <a:p>
            <a:pPr lvl="1"/>
            <a:r>
              <a:rPr lang="en-US" dirty="0" smtClean="0"/>
              <a:t>Same classification as born infants </a:t>
            </a:r>
            <a:endParaRPr lang="en-US" dirty="0" smtClean="0"/>
          </a:p>
          <a:p>
            <a:pPr lvl="2"/>
            <a:r>
              <a:rPr lang="en-US" dirty="0" smtClean="0"/>
              <a:t>note </a:t>
            </a:r>
            <a:r>
              <a:rPr lang="en-US" dirty="0" smtClean="0"/>
              <a:t>Gk</a:t>
            </a:r>
            <a:r>
              <a:rPr lang="en-US" dirty="0" smtClean="0"/>
              <a:t>., </a:t>
            </a:r>
            <a:r>
              <a:rPr lang="en-US" dirty="0" err="1" smtClean="0">
                <a:solidFill>
                  <a:srgbClr val="C00000"/>
                </a:solidFill>
                <a:latin typeface="OLBGRK"/>
              </a:rPr>
              <a:t>brefov</a:t>
            </a:r>
            <a:r>
              <a:rPr lang="en-US" dirty="0" smtClean="0">
                <a:solidFill>
                  <a:srgbClr val="000000"/>
                </a:solidFill>
                <a:latin typeface="OLBGRK"/>
              </a:rPr>
              <a:t> </a:t>
            </a:r>
            <a:r>
              <a:rPr lang="en-US" dirty="0" smtClean="0">
                <a:solidFill>
                  <a:srgbClr val="000000"/>
                </a:solidFill>
                <a:latin typeface="OLBGRK"/>
              </a:rPr>
              <a:t>(</a:t>
            </a:r>
            <a:r>
              <a:rPr lang="en-US" i="1" dirty="0" err="1" smtClean="0">
                <a:solidFill>
                  <a:srgbClr val="000000"/>
                </a:solidFill>
                <a:latin typeface="Myriad Pro Cond" pitchFamily="34" charset="0"/>
              </a:rPr>
              <a:t>brephos</a:t>
            </a:r>
            <a:r>
              <a:rPr lang="en-US" dirty="0" smtClean="0">
                <a:solidFill>
                  <a:srgbClr val="000000"/>
                </a:solidFill>
                <a:latin typeface="OLBGRK"/>
              </a:rPr>
              <a:t>)</a:t>
            </a:r>
            <a:r>
              <a:rPr lang="en-US" dirty="0" smtClean="0"/>
              <a:t>cf</a:t>
            </a:r>
            <a:r>
              <a:rPr lang="en-US" dirty="0" smtClean="0"/>
              <a:t>. Lk. 2:12, 16; 18:15; 2 Tim. </a:t>
            </a:r>
            <a:r>
              <a:rPr lang="en-US" dirty="0" smtClean="0"/>
              <a:t>3:15</a:t>
            </a:r>
            <a:endParaRPr lang="en-US" dirty="0" smtClean="0"/>
          </a:p>
          <a:p>
            <a:pPr lvl="1"/>
            <a:r>
              <a:rPr lang="en-US" dirty="0" smtClean="0"/>
              <a:t>newborn babes (1 Pet. 2:2)</a:t>
            </a:r>
          </a:p>
          <a:p>
            <a:pPr lvl="1"/>
            <a:r>
              <a:rPr lang="en-US" dirty="0" smtClean="0"/>
              <a:t>unborn babes (Lk. 1:41)</a:t>
            </a:r>
          </a:p>
          <a:p>
            <a:pPr lvl="2"/>
            <a:r>
              <a:rPr lang="en-US" dirty="0" smtClean="0"/>
              <a:t>whether newborn or unborn they are all still babes</a:t>
            </a:r>
          </a:p>
          <a:p>
            <a:pPr lvl="2"/>
            <a:r>
              <a:rPr lang="en-US" dirty="0" smtClean="0"/>
              <a:t>whether newborn or unborn they are fully human</a:t>
            </a:r>
          </a:p>
          <a:p>
            <a:pPr lvl="2"/>
            <a:r>
              <a:rPr lang="en-US" dirty="0" smtClean="0"/>
              <a:t>even before formed in the womb God knows </a:t>
            </a:r>
            <a:br>
              <a:rPr lang="en-US" dirty="0" smtClean="0"/>
            </a:br>
            <a:r>
              <a:rPr lang="en-US" dirty="0" smtClean="0"/>
              <a:t>(cf. Jer. 1:5)</a:t>
            </a:r>
            <a:endParaRPr lang="en-U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Elizabeth heard the greeting of Mary (41-45)</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smtClean="0"/>
              <a:t>Elizabeth was filled with the Holy Spirit (41)</a:t>
            </a:r>
          </a:p>
          <a:p>
            <a:pPr lvl="1"/>
            <a:r>
              <a:rPr lang="en-US" dirty="0" smtClean="0"/>
              <a:t>probably given the ability to know and utter prophecy</a:t>
            </a:r>
          </a:p>
          <a:p>
            <a:pPr lvl="2"/>
            <a:r>
              <a:rPr lang="en-US" dirty="0" smtClean="0"/>
              <a:t>blessed are </a:t>
            </a:r>
            <a:r>
              <a:rPr lang="en-US" dirty="0" smtClean="0"/>
              <a:t>you among women… </a:t>
            </a:r>
            <a:r>
              <a:rPr lang="en-US" dirty="0" smtClean="0"/>
              <a:t>(42)</a:t>
            </a:r>
          </a:p>
          <a:p>
            <a:pPr lvl="3"/>
            <a:r>
              <a:rPr lang="en-US" dirty="0" smtClean="0"/>
              <a:t>similar to what Gabriel said to Mary(28</a:t>
            </a:r>
            <a:r>
              <a:rPr lang="en-US" dirty="0" smtClean="0"/>
              <a:t>)</a:t>
            </a:r>
          </a:p>
          <a:p>
            <a:pPr lvl="2"/>
            <a:r>
              <a:rPr lang="en-US" dirty="0" smtClean="0"/>
              <a:t>blessed is the fruit of your womb (42)</a:t>
            </a:r>
            <a:endParaRPr lang="en-US" dirty="0" smtClean="0"/>
          </a:p>
          <a:p>
            <a:pPr lvl="2"/>
            <a:r>
              <a:rPr lang="en-US" dirty="0" smtClean="0"/>
              <a:t>its an honor to be a mother</a:t>
            </a:r>
          </a:p>
          <a:p>
            <a:pPr lvl="3"/>
            <a:r>
              <a:rPr lang="en-US" dirty="0" smtClean="0"/>
              <a:t>highest honor to be the mother of the long awaited Messiah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rooklet">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Panels">
  <a:themeElements>
    <a:clrScheme name="Panels">
      <a:dk1>
        <a:srgbClr val="340B07"/>
      </a:dk1>
      <a:lt1>
        <a:srgbClr val="FFFFFF"/>
      </a:lt1>
      <a:dk2>
        <a:srgbClr val="182912"/>
      </a:dk2>
      <a:lt2>
        <a:srgbClr val="FBF0F2"/>
      </a:lt2>
      <a:accent1>
        <a:srgbClr val="694F36"/>
      </a:accent1>
      <a:accent2>
        <a:srgbClr val="98604A"/>
      </a:accent2>
      <a:accent3>
        <a:srgbClr val="8E3B4D"/>
      </a:accent3>
      <a:accent4>
        <a:srgbClr val="837954"/>
      </a:accent4>
      <a:accent5>
        <a:srgbClr val="4E3B28"/>
      </a:accent5>
      <a:accent6>
        <a:srgbClr val="AC7A0C"/>
      </a:accent6>
      <a:hlink>
        <a:srgbClr val="A03849"/>
      </a:hlink>
      <a:folHlink>
        <a:srgbClr val="AA845D"/>
      </a:folHlink>
    </a:clrScheme>
    <a:fontScheme name="Panels">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nels">
      <a:fillStyleLst>
        <a:solidFill>
          <a:schemeClr val="phClr"/>
        </a:solidFill>
        <a:gradFill rotWithShape="1">
          <a:gsLst>
            <a:gs pos="0">
              <a:schemeClr val="phClr">
                <a:tint val="90000"/>
                <a:shade val="100000"/>
                <a:satMod val="150000"/>
              </a:schemeClr>
            </a:gs>
            <a:gs pos="35000">
              <a:schemeClr val="phClr">
                <a:tint val="90000"/>
                <a:alpha val="85000"/>
                <a:satMod val="150000"/>
              </a:schemeClr>
            </a:gs>
            <a:gs pos="100000">
              <a:schemeClr val="phClr">
                <a:tint val="80000"/>
                <a:alpha val="75000"/>
                <a:satMod val="150000"/>
              </a:schemeClr>
            </a:gs>
          </a:gsLst>
          <a:lin ang="16200000" scaled="1"/>
        </a:gradFill>
        <a:gradFill rotWithShape="1">
          <a:gsLst>
            <a:gs pos="0">
              <a:schemeClr val="phClr">
                <a:shade val="60000"/>
                <a:satMod val="135000"/>
              </a:schemeClr>
            </a:gs>
            <a:gs pos="80000">
              <a:schemeClr val="phClr">
                <a:shade val="90000"/>
                <a:satMod val="135000"/>
              </a:schemeClr>
            </a:gs>
            <a:gs pos="100000">
              <a:schemeClr val="phClr">
                <a:tint val="90000"/>
                <a:shade val="100000"/>
                <a:satMod val="135000"/>
              </a:schemeClr>
            </a:gs>
          </a:gsLst>
          <a:lin ang="16200000" scaled="0"/>
        </a:gradFill>
      </a:fillStyleLst>
      <a:lnStyleLst>
        <a:ln w="6350" cap="flat" cmpd="sng" algn="ctr">
          <a:solidFill>
            <a:schemeClr val="phClr">
              <a:shade val="95000"/>
              <a:alpha val="80000"/>
              <a:satMod val="105000"/>
            </a:schemeClr>
          </a:solidFill>
          <a:prstDash val="solid"/>
        </a:ln>
        <a:ln w="12700" cap="flat" cmpd="sng" algn="ctr">
          <a:solidFill>
            <a:schemeClr val="phClr">
              <a:alpha val="70000"/>
            </a:schemeClr>
          </a:solidFill>
          <a:prstDash val="solid"/>
        </a:ln>
        <a:ln w="19050" cap="flat" cmpd="sng" algn="ctr">
          <a:solidFill>
            <a:schemeClr val="phClr">
              <a:alpha val="60000"/>
            </a:schemeClr>
          </a:solidFill>
          <a:prstDash val="solid"/>
        </a:ln>
      </a:lnStyleLst>
      <a:effectStyleLst>
        <a:effectStyle>
          <a:effectLst/>
        </a:effectStyle>
        <a:effectStyle>
          <a:effectLst>
            <a:outerShdw blurRad="101600" sx="101000" sy="101000" rotWithShape="0">
              <a:srgbClr val="FFFFFF">
                <a:alpha val="25000"/>
              </a:srgbClr>
            </a:outerShdw>
          </a:effectLst>
        </a:effectStyle>
        <a:effectStyle>
          <a:effectLst>
            <a:outerShdw blurRad="101600" sx="101000" sy="101000" rotWithShape="0">
              <a:srgbClr val="FFFFFF">
                <a:alpha val="25000"/>
              </a:srgbClr>
            </a:outerShdw>
            <a:reflection blurRad="12700" stA="35000" endPos="40000" dist="50800" dir="5400000" sy="-100000" rotWithShape="0"/>
          </a:effectLst>
          <a:scene3d>
            <a:camera prst="orthographicFront">
              <a:rot lat="0" lon="0" rev="0"/>
            </a:camera>
            <a:lightRig rig="twoPt" dir="t">
              <a:rot lat="0" lon="0" rev="4200000"/>
            </a:lightRig>
          </a:scene3d>
          <a:sp3d prstMaterial="softEdge">
            <a:bevelT w="63500" h="25400"/>
          </a:sp3d>
        </a:effectStyle>
      </a:effectStyleLst>
      <a:bgFillStyleLst>
        <a:solidFill>
          <a:schemeClr val="phClr"/>
        </a:solidFill>
        <a:blipFill rotWithShape="1">
          <a:blip xmlns:r="http://schemas.openxmlformats.org/officeDocument/2006/relationships" r:embed="rId1">
            <a:duotone>
              <a:schemeClr val="phClr">
                <a:shade val="40000"/>
                <a:satMod val="150000"/>
              </a:schemeClr>
              <a:schemeClr val="phClr">
                <a:tint val="97000"/>
                <a:shade val="85000"/>
                <a:satMod val="150000"/>
              </a:schemeClr>
            </a:duotone>
          </a:blip>
          <a:tile tx="0" ty="0" sx="100000" sy="100000" flip="none" algn="tl"/>
        </a:blipFill>
        <a:gradFill rotWithShape="1">
          <a:gsLst>
            <a:gs pos="0">
              <a:schemeClr val="phClr">
                <a:tint val="100000"/>
                <a:shade val="90000"/>
                <a:satMod val="150000"/>
              </a:schemeClr>
            </a:gs>
            <a:gs pos="100000">
              <a:schemeClr val="phClr">
                <a:shade val="40000"/>
                <a:satMod val="150000"/>
              </a:schemeClr>
            </a:gs>
          </a:gsLst>
          <a:lin ang="5400000" scaled="0"/>
        </a:gradFill>
      </a:bgFillStyleLst>
    </a:fmtScheme>
  </a:themeElements>
  <a:objectDefaults/>
  <a:extraClrSchemeLst/>
</a:theme>
</file>

<file path=ppt/theme/theme3.xml><?xml version="1.0" encoding="utf-8"?>
<a:theme xmlns:a="http://schemas.openxmlformats.org/drawingml/2006/main" name="1_Brooklet">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4.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5.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ntern">
    <a:dk1>
      <a:sysClr val="windowText" lastClr="000000"/>
    </a:dk1>
    <a:lt1>
      <a:sysClr val="window" lastClr="FFFF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themeOverride>
</file>

<file path=ppt/theme/themeOverride2.xml><?xml version="1.0" encoding="utf-8"?>
<a:themeOverride xmlns:a="http://schemas.openxmlformats.org/drawingml/2006/main">
  <a:clrScheme name="Lantern">
    <a:dk1>
      <a:sysClr val="windowText" lastClr="000000"/>
    </a:dk1>
    <a:lt1>
      <a:sysClr val="window" lastClr="FFFFFF"/>
    </a:lt1>
    <a:dk2>
      <a:srgbClr val="430000"/>
    </a:dk2>
    <a:lt2>
      <a:srgbClr val="FFE8E8"/>
    </a:lt2>
    <a:accent1>
      <a:srgbClr val="E91201"/>
    </a:accent1>
    <a:accent2>
      <a:srgbClr val="FF6262"/>
    </a:accent2>
    <a:accent3>
      <a:srgbClr val="FF8000"/>
    </a:accent3>
    <a:accent4>
      <a:srgbClr val="EEA451"/>
    </a:accent4>
    <a:accent5>
      <a:srgbClr val="EA44C9"/>
    </a:accent5>
    <a:accent6>
      <a:srgbClr val="D21578"/>
    </a:accent6>
    <a:hlink>
      <a:srgbClr val="00B5CE"/>
    </a:hlink>
    <a:folHlink>
      <a:srgbClr val="E17100"/>
    </a:folHlink>
  </a:clrScheme>
</a:themeOverride>
</file>

<file path=ppt/theme/themeOverride3.xml><?xml version="1.0" encoding="utf-8"?>
<a:themeOverride xmlns:a="http://schemas.openxmlformats.org/drawingml/2006/main">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themeOverride>
</file>

<file path=ppt/theme/themeOverride4.xml><?xml version="1.0" encoding="utf-8"?>
<a:themeOverride xmlns:a="http://schemas.openxmlformats.org/drawingml/2006/main">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themeOverride>
</file>

<file path=ppt/theme/themeOverride5.xml><?xml version="1.0" encoding="utf-8"?>
<a:themeOverride xmlns:a="http://schemas.openxmlformats.org/drawingml/2006/main">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themeOverride>
</file>

<file path=docProps/app.xml><?xml version="1.0" encoding="utf-8"?>
<Properties xmlns="http://schemas.openxmlformats.org/officeDocument/2006/extended-properties" xmlns:vt="http://schemas.openxmlformats.org/officeDocument/2006/docPropsVTypes">
  <Template>Brooklet</Template>
  <TotalTime>2699</TotalTime>
  <Words>4289</Words>
  <Application>Microsoft Office PowerPoint</Application>
  <PresentationFormat>On-screen Show (4:3)</PresentationFormat>
  <Paragraphs>282</Paragraphs>
  <Slides>28</Slides>
  <Notes>17</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28</vt:i4>
      </vt:variant>
    </vt:vector>
  </HeadingPairs>
  <TitlesOfParts>
    <vt:vector size="48" baseType="lpstr">
      <vt:lpstr>Arial</vt:lpstr>
      <vt:lpstr>Candara</vt:lpstr>
      <vt:lpstr>Wingdings</vt:lpstr>
      <vt:lpstr>OLBGRK</vt:lpstr>
      <vt:lpstr>Myriad Pro Cond</vt:lpstr>
      <vt:lpstr>Calibri</vt:lpstr>
      <vt:lpstr>Cambria</vt:lpstr>
      <vt:lpstr>Wingdings 3</vt:lpstr>
      <vt:lpstr>Freestyle Script</vt:lpstr>
      <vt:lpstr>Arial Black</vt:lpstr>
      <vt:lpstr>Bloody</vt:lpstr>
      <vt:lpstr>Century Gothic</vt:lpstr>
      <vt:lpstr>Wingdings 2</vt:lpstr>
      <vt:lpstr>ＭＳ Ｐゴシック</vt:lpstr>
      <vt:lpstr>方正舒体</vt:lpstr>
      <vt:lpstr>Brooklet</vt:lpstr>
      <vt:lpstr>Panels</vt:lpstr>
      <vt:lpstr>1_Brooklet</vt:lpstr>
      <vt:lpstr>Book</vt:lpstr>
      <vt:lpstr>Human</vt:lpstr>
      <vt:lpstr>A Visit From Mary</vt:lpstr>
      <vt:lpstr>“into the hill country with haste” (v. 39)</vt:lpstr>
      <vt:lpstr>“into the hill country with haste” (v. 39)</vt:lpstr>
      <vt:lpstr>“HOW CAN THIS BE?”</vt:lpstr>
      <vt:lpstr>“and entered the house” (v. 40)</vt:lpstr>
      <vt:lpstr>Zacharias &amp; Elizabeth</vt:lpstr>
      <vt:lpstr>Zacharias &amp; Elizabeth</vt:lpstr>
      <vt:lpstr>When Elizabeth heard the greeting of Mary (41-45)</vt:lpstr>
      <vt:lpstr>When Elizabeth heard the greeting of Mary (41-45)</vt:lpstr>
      <vt:lpstr>Elizabeth’s Sermon For Us</vt:lpstr>
      <vt:lpstr>The mother of my Lord… (43) </vt:lpstr>
      <vt:lpstr>Blessed is she who believed, for there will be a fulfillment of those things…(45) </vt:lpstr>
      <vt:lpstr>THE Message From Mary</vt:lpstr>
      <vt:lpstr>Message From Mary (46-55)</vt:lpstr>
      <vt:lpstr>Message From Mary (46-55)</vt:lpstr>
      <vt:lpstr>Does Your Worship Magnify and Rejoice as Mary’s Did?</vt:lpstr>
      <vt:lpstr>Does Your Worship Magnify and Rejoice as Mary’s Did?</vt:lpstr>
      <vt:lpstr>The Fact That…</vt:lpstr>
      <vt:lpstr>Message From Mary (46-55)</vt:lpstr>
      <vt:lpstr>Message From Mary (46-55)</vt:lpstr>
      <vt:lpstr>Message From Mary (46-55)</vt:lpstr>
      <vt:lpstr>Message From Mary (46-55)</vt:lpstr>
      <vt:lpstr>Mary’s Reasons To Rejoice</vt:lpstr>
      <vt:lpstr>Mary’s Reasons To Rejoice</vt:lpstr>
      <vt:lpstr>Mary’s Reasons To Rejoice</vt:lpstr>
      <vt:lpstr>Mary’s Reasons To Rejoice</vt:lpstr>
      <vt:lpstr>Mary’s Reasons To Rejoice</vt:lpstr>
      <vt:lpstr>“…Let it be to me according to your word” (Lk. 1:38)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Visit From Mary</dc:title>
  <dc:creator>Steven J. Wallace</dc:creator>
  <cp:lastModifiedBy>Steven J. Wallace</cp:lastModifiedBy>
  <cp:revision>25</cp:revision>
  <dcterms:created xsi:type="dcterms:W3CDTF">2009-02-10T19:42:24Z</dcterms:created>
  <dcterms:modified xsi:type="dcterms:W3CDTF">2009-04-26T19:15:40Z</dcterms:modified>
</cp:coreProperties>
</file>