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12"/>
  </p:notesMasterIdLst>
  <p:sldIdLst>
    <p:sldId id="261" r:id="rId3"/>
    <p:sldId id="262" r:id="rId4"/>
    <p:sldId id="256" r:id="rId5"/>
    <p:sldId id="257" r:id="rId6"/>
    <p:sldId id="269" r:id="rId7"/>
    <p:sldId id="270" r:id="rId8"/>
    <p:sldId id="263" r:id="rId9"/>
    <p:sldId id="272" r:id="rId10"/>
    <p:sldId id="273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ＭＳ Ｐゴシック" panose="020B0600070205080204" pitchFamily="34" charset="-128"/>
      <p:regular r:id="rId17"/>
    </p:embeddedFont>
    <p:embeddedFont>
      <p:font typeface="Berlin Sans FB Demi" panose="020E0802020502020306" pitchFamily="34" charset="0"/>
      <p:bold r:id="rId18"/>
    </p:embeddedFont>
    <p:embeddedFont>
      <p:font typeface="Bodoni Book Italic" panose="02000506080000090003" pitchFamily="2" charset="0"/>
      <p:italic r:id="rId19"/>
    </p:embeddedFont>
    <p:embeddedFont>
      <p:font typeface="Georgia" panose="02040502050405020303" pitchFamily="18" charset="0"/>
      <p:regular r:id="rId20"/>
      <p:bold r:id="rId21"/>
      <p:italic r:id="rId22"/>
      <p:boldItalic r:id="rId23"/>
    </p:embeddedFont>
    <p:embeddedFont>
      <p:font typeface="Rope MF" panose="00000400000000000000" pitchFamily="2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0F12D-F7CE-4F24-B7F1-8FB16B425B0D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1AF54-01DD-44C5-82BF-BBB61349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0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3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9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18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161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756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923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873" y="5862934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spc="50" dirty="0">
                <a:solidFill>
                  <a:prstClr val="black"/>
                </a:solidFill>
                <a:latin typeface="Bodoni Book Italic" panose="02000506080000090003" pitchFamily="2" charset="0"/>
              </a:rPr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45696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68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87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/>
              <a:pPr/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37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/>
              <a:pPr/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0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0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8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0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21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8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6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0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9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1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C9879B89-528E-41A3-B94E-5F5CC555AAC8}" type="datetimeFigureOut">
              <a:rPr lang="en-US" smtClean="0"/>
              <a:pPr/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466E94F5-364E-4E01-823D-0390C581FA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5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1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77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prstClr val="white">
                    <a:lumMod val="75000"/>
                  </a:prstClr>
                </a:solidFill>
                <a:latin typeface="Bodoni Book Italic" panose="02000506080000090003" pitchFamily="2" charset="0"/>
              </a:rPr>
              <a:t>Part </a:t>
            </a:r>
            <a:r>
              <a:rPr lang="en-US" sz="2000" spc="300" dirty="0" smtClean="0">
                <a:solidFill>
                  <a:prstClr val="white">
                    <a:lumMod val="75000"/>
                  </a:prstClr>
                </a:solidFill>
                <a:latin typeface="Bodoni Book Italic" panose="02000506080000090003" pitchFamily="2" charset="0"/>
              </a:rPr>
              <a:t>3</a:t>
            </a:r>
            <a:endParaRPr lang="en-US" sz="2000" spc="300" dirty="0">
              <a:solidFill>
                <a:prstClr val="white">
                  <a:lumMod val="75000"/>
                </a:prstClr>
              </a:solidFill>
              <a:latin typeface="Bodoni Book Italic" panose="020005060800000900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0" b="98082" l="7400" r="90000">
                        <a14:backgroundMark x1="14800" y1="21823" x2="14800" y2="21823"/>
                        <a14:backgroundMark x1="73400" y1="56595" x2="73400" y2="56595"/>
                      </a14:backgroundRemoval>
                    </a14:imgEffect>
                    <a14:imgEffect>
                      <a14:artisticPencilGrayscale pencilSize="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257344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3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93872" y="651350"/>
            <a:ext cx="6440327" cy="3652171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 smtClean="0"/>
              <a:t>The serpent’s </a:t>
            </a:r>
          </a:p>
          <a:p>
            <a:pPr marL="0" indent="0">
              <a:buNone/>
            </a:pPr>
            <a:r>
              <a:rPr lang="en-US" sz="4000" b="1" dirty="0" smtClean="0"/>
              <a:t>identity</a:t>
            </a:r>
          </a:p>
          <a:p>
            <a:pPr marL="0" indent="0">
              <a:buNone/>
            </a:pPr>
            <a:r>
              <a:rPr lang="en-US" sz="4000" b="1" dirty="0" smtClean="0"/>
              <a:t>craftiness</a:t>
            </a:r>
          </a:p>
          <a:p>
            <a:pPr marL="0" indent="0">
              <a:buNone/>
            </a:pPr>
            <a:r>
              <a:rPr lang="en-US" sz="4000" b="1" dirty="0" smtClean="0"/>
              <a:t>questioning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7294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teven\Pictures\Pictures\church related clips\satan_serpent_d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3000" intensity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4777154" cy="398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733800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en-US" sz="3600" spc="300" dirty="0" smtClean="0">
                <a:latin typeface="Kozuka Mincho Pro H" pitchFamily="18" charset="-128"/>
                <a:ea typeface="Kozuka Mincho Pro H" pitchFamily="18" charset="-128"/>
              </a:rPr>
              <a:t>GENESIS 3:2-4</a:t>
            </a:r>
          </a:p>
          <a:p>
            <a:pPr marL="0" indent="0" algn="r">
              <a:buNone/>
            </a:pPr>
            <a:r>
              <a:rPr lang="en-US" sz="3600" spc="300" dirty="0" smtClean="0">
                <a:latin typeface="Kozuka Mincho Pro H" pitchFamily="18" charset="-128"/>
                <a:ea typeface="Kozuka Mincho Pro H" pitchFamily="18" charset="-128"/>
              </a:rPr>
              <a:t> </a:t>
            </a:r>
          </a:p>
          <a:p>
            <a:pPr marL="0" indent="0">
              <a:buNone/>
            </a:pPr>
            <a:r>
              <a:rPr lang="en-US" dirty="0" smtClean="0"/>
              <a:t>“And </a:t>
            </a:r>
            <a:r>
              <a:rPr lang="en-US" dirty="0"/>
              <a:t>the woman said to the serpent, </a:t>
            </a:r>
            <a:r>
              <a:rPr lang="en-US" dirty="0" smtClean="0"/>
              <a:t>‘We </a:t>
            </a:r>
            <a:r>
              <a:rPr lang="en-US" dirty="0"/>
              <a:t>may eat the fruit of the trees of the </a:t>
            </a:r>
            <a:r>
              <a:rPr lang="en-US" dirty="0" smtClean="0"/>
              <a:t>garden; but </a:t>
            </a:r>
            <a:r>
              <a:rPr lang="en-US" dirty="0"/>
              <a:t>of the fruit of the tree which is in the midst of the garden, God has said, </a:t>
            </a:r>
            <a:r>
              <a:rPr lang="en-US" dirty="0" smtClean="0"/>
              <a:t>“You </a:t>
            </a:r>
            <a:r>
              <a:rPr lang="en-US" dirty="0"/>
              <a:t>shall not eat it, nor shall you touch it, lest you die</a:t>
            </a:r>
            <a:r>
              <a:rPr lang="en-US" dirty="0" smtClean="0"/>
              <a:t>.”’ Then </a:t>
            </a:r>
            <a:r>
              <a:rPr lang="en-US" dirty="0"/>
              <a:t>the serpent said to the woman, </a:t>
            </a:r>
            <a:r>
              <a:rPr lang="en-US" dirty="0" smtClean="0"/>
              <a:t>‘</a:t>
            </a:r>
            <a:r>
              <a:rPr lang="en-US" dirty="0" smtClean="0">
                <a:solidFill>
                  <a:srgbClr val="C00000"/>
                </a:solidFill>
              </a:rPr>
              <a:t>You </a:t>
            </a:r>
            <a:r>
              <a:rPr lang="en-US" dirty="0">
                <a:solidFill>
                  <a:srgbClr val="C00000"/>
                </a:solidFill>
              </a:rPr>
              <a:t>will not surely die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r>
              <a:rPr lang="en-US" dirty="0" smtClean="0"/>
              <a:t>’”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990600"/>
            <a:ext cx="3711950" cy="1078523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Kozuka Mincho Pro H" pitchFamily="18" charset="-128"/>
                <a:ea typeface="Kozuka Mincho Pro H" pitchFamily="18" charset="-128"/>
              </a:rPr>
              <a:t>contradicts</a:t>
            </a:r>
            <a:r>
              <a:rPr lang="en-US" sz="4000" spc="600" dirty="0">
                <a:solidFill>
                  <a:srgbClr val="C00000"/>
                </a:solidFill>
                <a:latin typeface="Kozuka Mincho Pro H" pitchFamily="18" charset="-128"/>
                <a:ea typeface="Kozuka Mincho Pro H" pitchFamily="18" charset="-128"/>
              </a:rPr>
              <a:t> </a:t>
            </a:r>
            <a:r>
              <a:rPr lang="en-US" sz="4000" spc="600" dirty="0" smtClean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Kozuka Mincho Pro H" pitchFamily="18" charset="-128"/>
                <a:ea typeface="Kozuka Mincho Pro H" pitchFamily="18" charset="-128"/>
              </a:rPr>
              <a:t>GOD’S</a:t>
            </a:r>
            <a:endParaRPr lang="en-US" sz="4000" spc="600" dirty="0">
              <a:ln>
                <a:solidFill>
                  <a:prstClr val="black"/>
                </a:solidFill>
              </a:ln>
              <a:solidFill>
                <a:srgbClr val="C00000"/>
              </a:solidFill>
              <a:latin typeface="Kozuka Mincho Pro H" pitchFamily="18" charset="-128"/>
              <a:ea typeface="Kozuka Mincho Pro H" pitchFamily="18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" y="6324600"/>
            <a:ext cx="3352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05289" y="2069068"/>
            <a:ext cx="370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Berlin Sans FB Demi" panose="020E0802020502020306" pitchFamily="34" charset="0"/>
              </a:rPr>
              <a:t>WORD</a:t>
            </a:r>
            <a:endParaRPr lang="en-US" sz="28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t="20478" b="12328"/>
          <a:stretch/>
        </p:blipFill>
        <p:spPr>
          <a:xfrm rot="10800000">
            <a:off x="601686" y="1122402"/>
            <a:ext cx="5113314" cy="215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408525" y="3276600"/>
            <a:ext cx="8278275" cy="30480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Marriage is </a:t>
            </a:r>
            <a:r>
              <a:rPr lang="en-US" b="1" dirty="0" smtClean="0"/>
              <a:t>not</a:t>
            </a:r>
            <a:r>
              <a:rPr lang="en-US" dirty="0" smtClean="0"/>
              <a:t> between one man and one woman!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Elders must </a:t>
            </a:r>
            <a:r>
              <a:rPr lang="en-US" b="1" dirty="0" smtClean="0"/>
              <a:t>not</a:t>
            </a:r>
            <a:r>
              <a:rPr lang="en-US" dirty="0" smtClean="0"/>
              <a:t> have faithful children!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 need </a:t>
            </a:r>
            <a:r>
              <a:rPr lang="en-US" b="1" dirty="0" smtClean="0"/>
              <a:t>not</a:t>
            </a:r>
            <a:r>
              <a:rPr lang="en-US" dirty="0" smtClean="0"/>
              <a:t> assemble with the saints every service!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There is </a:t>
            </a:r>
            <a:r>
              <a:rPr lang="en-US" b="1" dirty="0" smtClean="0"/>
              <a:t>not</a:t>
            </a:r>
            <a:r>
              <a:rPr lang="en-US" dirty="0" smtClean="0"/>
              <a:t> one church!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dobe Garamond Pro Bold" pitchFamily="18" charset="0"/>
              </a:rPr>
              <a:t>“NOTS” in the Devil’s</a:t>
            </a:r>
            <a:endParaRPr lang="en-US" dirty="0">
              <a:latin typeface="Adobe Garamond Pro Bol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2207" y="1712893"/>
            <a:ext cx="2707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odoni Book Italic" panose="02000506080000090003" pitchFamily="2" charset="0"/>
              </a:rPr>
              <a:t>You will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Bodoni Book Italic" panose="02000506080000090003" pitchFamily="2" charset="0"/>
              </a:rPr>
              <a:t>  NOT surely die!”</a:t>
            </a:r>
            <a:endParaRPr lang="en-US" sz="2800" dirty="0">
              <a:solidFill>
                <a:schemeClr val="bg1"/>
              </a:solidFill>
              <a:latin typeface="Bodoni Book Italic" panose="02000506080000090003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356730"/>
            <a:ext cx="1885141" cy="200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6885842" y="1143000"/>
            <a:ext cx="10999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spc="3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pe MF" panose="00000400000000000000" pitchFamily="2" charset="0"/>
              </a:rPr>
              <a:t>ale</a:t>
            </a:r>
            <a:endParaRPr lang="en-US" sz="4800" spc="3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pe MF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801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408525" y="1417637"/>
            <a:ext cx="8430675" cy="4649621"/>
          </a:xfrm>
        </p:spPr>
        <p:txBody>
          <a:bodyPr/>
          <a:lstStyle/>
          <a:p>
            <a:r>
              <a:rPr lang="en-US" sz="3600" dirty="0" smtClean="0"/>
              <a:t>Ephesians 1:22, 23, “…head over all things to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church, which is His body</a:t>
            </a:r>
            <a:r>
              <a:rPr lang="en-US" sz="3600" dirty="0" smtClean="0"/>
              <a:t>, the fullness of Him who fills all in all.”</a:t>
            </a:r>
          </a:p>
          <a:p>
            <a:r>
              <a:rPr lang="en-US" sz="3600" dirty="0"/>
              <a:t>“And He is the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 of the body, the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</a:t>
            </a:r>
            <a:r>
              <a:rPr lang="en-US" sz="3600" dirty="0" smtClean="0"/>
              <a:t>…” (Col. 1:18)</a:t>
            </a:r>
          </a:p>
          <a:p>
            <a:pPr lvl="1"/>
            <a:r>
              <a:rPr lang="en-US" sz="3200" dirty="0"/>
              <a:t>C</a:t>
            </a:r>
            <a:r>
              <a:rPr lang="en-US" sz="3200" dirty="0" smtClean="0"/>
              <a:t>hurch is the body </a:t>
            </a: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→</a:t>
            </a:r>
            <a:r>
              <a:rPr lang="en-US" sz="3200" dirty="0" smtClean="0"/>
              <a:t> Body is the church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Exclusive Church?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07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95400" y="2679675"/>
            <a:ext cx="3657600" cy="3457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95400" y="4143542"/>
            <a:ext cx="3266832" cy="3597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81332" y="3610142"/>
            <a:ext cx="1524000" cy="3597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81930" y="3630070"/>
            <a:ext cx="1899917" cy="3597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81532" y="3624210"/>
            <a:ext cx="1524000" cy="3597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810000" y="3152942"/>
            <a:ext cx="1524000" cy="3597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638800" y="2695742"/>
            <a:ext cx="1676400" cy="3597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524000"/>
            <a:ext cx="8278275" cy="3659021"/>
          </a:xfrm>
        </p:spPr>
        <p:txBody>
          <a:bodyPr/>
          <a:lstStyle/>
          <a:p>
            <a:pPr marL="0" lvl="1" indent="0">
              <a:buNone/>
            </a:pPr>
            <a:r>
              <a:rPr lang="en-US" sz="3000" u="sng" spc="-150" dirty="0" smtClean="0">
                <a:latin typeface="+mj-lt"/>
              </a:rPr>
              <a:t>CHURCH</a:t>
            </a:r>
            <a:r>
              <a:rPr lang="en-US" sz="3000" dirty="0" smtClean="0">
                <a:latin typeface="+mj-lt"/>
              </a:rPr>
              <a:t> is </a:t>
            </a:r>
            <a:r>
              <a:rPr lang="en-US" sz="3000" dirty="0">
                <a:latin typeface="+mj-lt"/>
              </a:rPr>
              <a:t>the </a:t>
            </a:r>
            <a:r>
              <a:rPr lang="en-US" sz="3000" u="sng" spc="-150" dirty="0" smtClean="0">
                <a:latin typeface="+mj-lt"/>
              </a:rPr>
              <a:t>BODY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smtClean="0">
                <a:solidFill>
                  <a:srgbClr val="FFFF00"/>
                </a:solidFill>
                <a:latin typeface="+mj-lt"/>
                <a:cs typeface="Arial"/>
              </a:rPr>
              <a:t>→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u="sng" spc="-150" dirty="0" smtClean="0">
                <a:latin typeface="+mj-lt"/>
              </a:rPr>
              <a:t>BODY</a:t>
            </a:r>
            <a:r>
              <a:rPr lang="en-US" sz="3000" dirty="0" smtClean="0">
                <a:latin typeface="+mj-lt"/>
              </a:rPr>
              <a:t> is </a:t>
            </a:r>
            <a:r>
              <a:rPr lang="en-US" sz="3000" dirty="0">
                <a:latin typeface="+mj-lt"/>
              </a:rPr>
              <a:t>the </a:t>
            </a:r>
            <a:r>
              <a:rPr lang="en-US" sz="3000" u="sng" spc="-150" dirty="0" smtClean="0">
                <a:latin typeface="+mj-lt"/>
              </a:rPr>
              <a:t>CHURCH</a:t>
            </a:r>
            <a:endParaRPr lang="en-US" sz="3000" u="sng" spc="-150" dirty="0">
              <a:latin typeface="+mj-lt"/>
            </a:endParaRPr>
          </a:p>
          <a:p>
            <a:pPr marL="0" indent="0">
              <a:buNone/>
            </a:pPr>
            <a:r>
              <a:rPr lang="en-US" sz="2800" i="1" dirty="0" smtClean="0"/>
              <a:t>Ephesians 4:4-6:</a:t>
            </a:r>
          </a:p>
          <a:p>
            <a:pPr marL="457200" lvl="1" indent="0">
              <a:buNone/>
            </a:pPr>
            <a:r>
              <a:rPr lang="en-US" dirty="0"/>
              <a:t>4 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ONE BODY </a:t>
            </a:r>
            <a:r>
              <a:rPr lang="en-US" dirty="0" smtClean="0"/>
              <a:t>and </a:t>
            </a:r>
            <a:r>
              <a:rPr lang="en-US" dirty="0">
                <a:solidFill>
                  <a:srgbClr val="FFFF00"/>
                </a:solidFill>
              </a:rPr>
              <a:t>one Spirit</a:t>
            </a:r>
            <a:r>
              <a:rPr lang="en-US" dirty="0"/>
              <a:t>, just as you were called in </a:t>
            </a:r>
            <a:r>
              <a:rPr lang="en-US" dirty="0">
                <a:solidFill>
                  <a:srgbClr val="FFFF00"/>
                </a:solidFill>
              </a:rPr>
              <a:t>one hope </a:t>
            </a:r>
            <a:r>
              <a:rPr lang="en-US" dirty="0"/>
              <a:t>of your calling;</a:t>
            </a:r>
          </a:p>
          <a:p>
            <a:pPr marL="457200" lvl="1" indent="0">
              <a:buNone/>
            </a:pPr>
            <a:r>
              <a:rPr lang="en-US" dirty="0"/>
              <a:t>5  </a:t>
            </a:r>
            <a:r>
              <a:rPr lang="en-US" dirty="0">
                <a:solidFill>
                  <a:srgbClr val="FFFF00"/>
                </a:solidFill>
              </a:rPr>
              <a:t>one Lord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</a:rPr>
              <a:t>one faith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</a:rPr>
              <a:t>one baptism</a:t>
            </a:r>
            <a:r>
              <a:rPr lang="en-US" dirty="0"/>
              <a:t>;</a:t>
            </a:r>
          </a:p>
          <a:p>
            <a:pPr marL="457200" lvl="1" indent="0">
              <a:buNone/>
            </a:pPr>
            <a:r>
              <a:rPr lang="en-US" dirty="0"/>
              <a:t>6  </a:t>
            </a:r>
            <a:r>
              <a:rPr lang="en-US" dirty="0">
                <a:solidFill>
                  <a:srgbClr val="FFFF00"/>
                </a:solidFill>
              </a:rPr>
              <a:t>one God and Father</a:t>
            </a:r>
            <a:r>
              <a:rPr lang="en-US" dirty="0"/>
              <a:t> of all, who is above all, and through all, and in you all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 smtClean="0"/>
              <a:t>Which One Is Not </a:t>
            </a:r>
            <a:r>
              <a:rPr lang="en-US" sz="5400" b="1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</a:rPr>
              <a:t>Exclusive?</a:t>
            </a:r>
            <a:endParaRPr lang="en-US" sz="54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5105400"/>
            <a:ext cx="7620000" cy="1200329"/>
          </a:xfrm>
          <a:prstGeom prst="rect">
            <a:avLst/>
          </a:prstGeom>
          <a:solidFill>
            <a:srgbClr val="C0000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Ephesians 5:23, “For </a:t>
            </a:r>
            <a:r>
              <a:rPr lang="en-US" sz="2400" dirty="0">
                <a:solidFill>
                  <a:srgbClr val="FFFF00"/>
                </a:solidFill>
              </a:rPr>
              <a:t>the husband is head of the wife, as also Christ is head of the church; and He is the Savior of the body</a:t>
            </a:r>
            <a:r>
              <a:rPr lang="en-US" sz="2400" dirty="0" smtClean="0">
                <a:solidFill>
                  <a:srgbClr val="FFFF00"/>
                </a:solidFill>
              </a:rPr>
              <a:t>.”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01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7" grpId="0" animBg="1"/>
      <p:bldP spid="6" grpId="0" animBg="1"/>
      <p:bldP spid="5" grpId="0" animBg="1"/>
      <p:bldP spid="4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408525" y="3276600"/>
            <a:ext cx="8278275" cy="3124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 smtClean="0"/>
              <a:t>You need </a:t>
            </a:r>
            <a:r>
              <a:rPr lang="en-US" b="1" dirty="0" smtClean="0"/>
              <a:t>not</a:t>
            </a:r>
            <a:r>
              <a:rPr lang="en-US" dirty="0" smtClean="0"/>
              <a:t> have authority for everything you say and do in matters of religion!</a:t>
            </a:r>
          </a:p>
          <a:p>
            <a:pPr marL="914400" lvl="1" indent="-514350"/>
            <a:r>
              <a:rPr lang="en-US" dirty="0" smtClean="0"/>
              <a:t>Command/Statement (Matt. 28:19, 20)</a:t>
            </a:r>
          </a:p>
          <a:p>
            <a:pPr marL="914400" lvl="1" indent="-514350"/>
            <a:r>
              <a:rPr lang="en-US" dirty="0" smtClean="0"/>
              <a:t>Approved Example (1 Pet. 2:21, 2 Thess. 3:9)</a:t>
            </a:r>
          </a:p>
          <a:p>
            <a:pPr marL="914400" lvl="1" indent="-514350"/>
            <a:r>
              <a:rPr lang="en-US" dirty="0" smtClean="0"/>
              <a:t>Necessary Inference (Jn. 3:2)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dobe Garamond Pro Bold" pitchFamily="18" charset="0"/>
              </a:rPr>
              <a:t>“NOTS” in the Devil’s</a:t>
            </a:r>
            <a:endParaRPr lang="en-US" dirty="0">
              <a:latin typeface="Adobe Garamond Pro Bold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356730"/>
            <a:ext cx="1885141" cy="200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85842" y="1143000"/>
            <a:ext cx="10999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spc="3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pe MF" panose="00000400000000000000" pitchFamily="2" charset="0"/>
              </a:rPr>
              <a:t>ale</a:t>
            </a:r>
            <a:endParaRPr lang="en-US" sz="6000" spc="3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pe MF" panose="000004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t="20478" b="12328"/>
          <a:stretch/>
        </p:blipFill>
        <p:spPr>
          <a:xfrm rot="10800000">
            <a:off x="601686" y="1122402"/>
            <a:ext cx="5113314" cy="215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02207" y="1712893"/>
            <a:ext cx="2707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odoni Book Italic" panose="02000506080000090003" pitchFamily="2" charset="0"/>
              </a:rPr>
              <a:t>You will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Bodoni Book Italic" panose="02000506080000090003" pitchFamily="2" charset="0"/>
              </a:rPr>
              <a:t>  NOT surely die!”</a:t>
            </a:r>
            <a:endParaRPr lang="en-US" sz="2800" dirty="0">
              <a:solidFill>
                <a:schemeClr val="bg1"/>
              </a:solidFill>
              <a:latin typeface="Bodoni Book Italic" panose="0200050608000009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24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29000" y="4495800"/>
            <a:ext cx="5257800" cy="182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6705599" cy="3505200"/>
          </a:xfrm>
        </p:spPr>
        <p:txBody>
          <a:bodyPr/>
          <a:lstStyle/>
          <a:p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Expected His Listeners To Reach Necessary Conclusions Based On What Was Known!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93873" y="3773679"/>
            <a:ext cx="6267484" cy="56972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Luke 12:54-57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4625370"/>
            <a:ext cx="2178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erlin Sans FB Demi" panose="020E0802020502020306" pitchFamily="34" charset="0"/>
              </a:rPr>
              <a:t>CLOUD OUT </a:t>
            </a:r>
            <a:br>
              <a:rPr lang="en-US" sz="2400" dirty="0" smtClean="0">
                <a:latin typeface="Berlin Sans FB Demi" panose="020E0802020502020306" pitchFamily="34" charset="0"/>
              </a:rPr>
            </a:br>
            <a:r>
              <a:rPr lang="en-US" sz="2400" dirty="0" smtClean="0">
                <a:latin typeface="Berlin Sans FB Demi" panose="020E0802020502020306" pitchFamily="34" charset="0"/>
              </a:rPr>
              <a:t>OF WEST?</a:t>
            </a:r>
          </a:p>
          <a:p>
            <a:endParaRPr lang="en-US" sz="2400" dirty="0" smtClean="0">
              <a:latin typeface="Berlin Sans FB Demi" panose="020E0802020502020306" pitchFamily="34" charset="0"/>
            </a:endParaRPr>
          </a:p>
          <a:p>
            <a:r>
              <a:rPr lang="en-US" sz="2400" dirty="0" smtClean="0">
                <a:latin typeface="Berlin Sans FB Demi" panose="020E0802020502020306" pitchFamily="34" charset="0"/>
              </a:rPr>
              <a:t>SOUTH WIND?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07802" y="4953000"/>
            <a:ext cx="71679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638800" y="5943600"/>
            <a:ext cx="71679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00800" y="4620064"/>
            <a:ext cx="23182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erlin Sans FB Demi" panose="020E0802020502020306" pitchFamily="34" charset="0"/>
              </a:rPr>
              <a:t>A SHOWER IS</a:t>
            </a:r>
            <a:br>
              <a:rPr lang="en-US" sz="2400" dirty="0" smtClean="0">
                <a:latin typeface="Berlin Sans FB Demi" panose="020E0802020502020306" pitchFamily="34" charset="0"/>
              </a:rPr>
            </a:br>
            <a:r>
              <a:rPr lang="en-US" sz="2400" dirty="0" smtClean="0">
                <a:latin typeface="Berlin Sans FB Demi" panose="020E0802020502020306" pitchFamily="34" charset="0"/>
              </a:rPr>
              <a:t>COMING</a:t>
            </a:r>
          </a:p>
          <a:p>
            <a:endParaRPr lang="en-US" sz="2400" dirty="0" smtClean="0">
              <a:latin typeface="Berlin Sans FB Demi" panose="020E0802020502020306" pitchFamily="34" charset="0"/>
            </a:endParaRPr>
          </a:p>
          <a:p>
            <a:r>
              <a:rPr lang="en-US" sz="2400" dirty="0" smtClean="0">
                <a:latin typeface="Berlin Sans FB Demi" panose="020E0802020502020306" pitchFamily="34" charset="0"/>
              </a:rPr>
              <a:t>HOT WEATHER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9688" y="4495800"/>
            <a:ext cx="332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763857" y="5481935"/>
            <a:ext cx="332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4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build="p"/>
      <p:bldP spid="5" grpId="0"/>
      <p:bldP spid="10" grpId="0" build="p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29000" y="4495800"/>
            <a:ext cx="5257800" cy="20632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6705599" cy="3505200"/>
          </a:xfrm>
        </p:spPr>
        <p:txBody>
          <a:bodyPr/>
          <a:lstStyle/>
          <a:p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Defeated His Opponents With Necessary Inferences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93873" y="3773679"/>
            <a:ext cx="6267484" cy="56972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Matthew 22:31, 32; 41-46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4625370"/>
            <a:ext cx="20762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erlin Sans FB Demi" panose="020E0802020502020306" pitchFamily="34" charset="0"/>
              </a:rPr>
              <a:t>“I AM”</a:t>
            </a:r>
          </a:p>
          <a:p>
            <a:endParaRPr lang="en-US" sz="2400" dirty="0" smtClean="0">
              <a:latin typeface="Berlin Sans FB Demi" panose="020E0802020502020306" pitchFamily="34" charset="0"/>
            </a:endParaRPr>
          </a:p>
          <a:p>
            <a:r>
              <a:rPr lang="en-US" sz="2400" dirty="0" smtClean="0">
                <a:solidFill>
                  <a:schemeClr val="tx2"/>
                </a:solidFill>
                <a:latin typeface="Berlin Sans FB Demi" panose="020E0802020502020306" pitchFamily="34" charset="0"/>
              </a:rPr>
              <a:t>DAVID CALLS</a:t>
            </a:r>
            <a:br>
              <a:rPr lang="en-US" sz="2400" dirty="0" smtClean="0">
                <a:solidFill>
                  <a:schemeClr val="tx2"/>
                </a:solidFill>
                <a:latin typeface="Berlin Sans FB Demi" panose="020E0802020502020306" pitchFamily="34" charset="0"/>
              </a:rPr>
            </a:br>
            <a:r>
              <a:rPr lang="en-US" sz="2400" dirty="0" smtClean="0">
                <a:solidFill>
                  <a:schemeClr val="tx2"/>
                </a:solidFill>
                <a:latin typeface="Berlin Sans FB Demi" panose="020E0802020502020306" pitchFamily="34" charset="0"/>
              </a:rPr>
              <a:t>HIM “LORD”</a:t>
            </a:r>
            <a:endParaRPr lang="en-US" sz="2400" dirty="0">
              <a:solidFill>
                <a:schemeClr val="tx2"/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07802" y="4953000"/>
            <a:ext cx="71679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638800" y="5943600"/>
            <a:ext cx="71679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00800" y="4620064"/>
            <a:ext cx="22525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erlin Sans FB Demi" panose="020E0802020502020306" pitchFamily="34" charset="0"/>
              </a:rPr>
              <a:t>ABRAHAM IS</a:t>
            </a:r>
            <a:br>
              <a:rPr lang="en-US" sz="2400" dirty="0" smtClean="0">
                <a:latin typeface="Berlin Sans FB Demi" panose="020E0802020502020306" pitchFamily="34" charset="0"/>
              </a:rPr>
            </a:br>
            <a:r>
              <a:rPr lang="en-US" sz="2400" dirty="0" smtClean="0">
                <a:latin typeface="Berlin Sans FB Demi" panose="020E0802020502020306" pitchFamily="34" charset="0"/>
              </a:rPr>
              <a:t>LIVING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Berlin Sans FB Demi" panose="020E0802020502020306" pitchFamily="34" charset="0"/>
              </a:rPr>
              <a:t>CHRIST MORE </a:t>
            </a:r>
            <a:br>
              <a:rPr lang="en-US" sz="2400" dirty="0" smtClean="0">
                <a:solidFill>
                  <a:schemeClr val="tx2"/>
                </a:solidFill>
                <a:latin typeface="Berlin Sans FB Demi" panose="020E0802020502020306" pitchFamily="34" charset="0"/>
              </a:rPr>
            </a:br>
            <a:r>
              <a:rPr lang="en-US" sz="2400" dirty="0" smtClean="0">
                <a:solidFill>
                  <a:schemeClr val="tx2"/>
                </a:solidFill>
                <a:latin typeface="Berlin Sans FB Demi" panose="020E0802020502020306" pitchFamily="34" charset="0"/>
              </a:rPr>
              <a:t>THAN DAVID’S</a:t>
            </a:r>
            <a:br>
              <a:rPr lang="en-US" sz="2400" dirty="0" smtClean="0">
                <a:solidFill>
                  <a:schemeClr val="tx2"/>
                </a:solidFill>
                <a:latin typeface="Berlin Sans FB Demi" panose="020E0802020502020306" pitchFamily="34" charset="0"/>
              </a:rPr>
            </a:br>
            <a:r>
              <a:rPr lang="en-US" sz="2400" dirty="0" smtClean="0">
                <a:solidFill>
                  <a:schemeClr val="tx2"/>
                </a:solidFill>
                <a:latin typeface="Berlin Sans FB Demi" panose="020E0802020502020306" pitchFamily="34" charset="0"/>
              </a:rPr>
              <a:t>SON</a:t>
            </a:r>
            <a:endParaRPr lang="en-US" sz="2400" dirty="0">
              <a:solidFill>
                <a:schemeClr val="tx2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396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build="p"/>
    </p:bldLst>
  </p:timing>
</p:sld>
</file>

<file path=ppt/theme/theme1.xml><?xml version="1.0" encoding="utf-8"?>
<a:theme xmlns:a="http://schemas.openxmlformats.org/drawingml/2006/main" name="ship_oce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398</Words>
  <Application>Microsoft Office PowerPoint</Application>
  <PresentationFormat>On-screen Show (4:3)</PresentationFormat>
  <Paragraphs>54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</vt:lpstr>
      <vt:lpstr>Calibri</vt:lpstr>
      <vt:lpstr>Book</vt:lpstr>
      <vt:lpstr>ＭＳ Ｐゴシック</vt:lpstr>
      <vt:lpstr>Trajan Pro</vt:lpstr>
      <vt:lpstr>Kozuka Mincho Pro H</vt:lpstr>
      <vt:lpstr>Adobe Arabic</vt:lpstr>
      <vt:lpstr>Berlin Sans FB Demi</vt:lpstr>
      <vt:lpstr>Bodoni Book Italic</vt:lpstr>
      <vt:lpstr>Georgia</vt:lpstr>
      <vt:lpstr>Adobe Garamond Pro Bold</vt:lpstr>
      <vt:lpstr>Rope MF</vt:lpstr>
      <vt:lpstr>ship_ocean</vt:lpstr>
      <vt:lpstr>Sin</vt:lpstr>
      <vt:lpstr>PowerPoint Presentation</vt:lpstr>
      <vt:lpstr>PowerPoint Presentation</vt:lpstr>
      <vt:lpstr>PowerPoint Presentation</vt:lpstr>
      <vt:lpstr>“NOTS” in the Devil’s</vt:lpstr>
      <vt:lpstr>One Exclusive Church?</vt:lpstr>
      <vt:lpstr>Which One Is Not Exclusive?</vt:lpstr>
      <vt:lpstr>“NOTS” in the Devil’s</vt:lpstr>
      <vt:lpstr>Jesus Expected His Listeners To Reach Necessary Conclusions Based On What Was Known!</vt:lpstr>
      <vt:lpstr>Jesus Defeated His Opponents With Necessary Inferences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J. Wallace</dc:creator>
  <cp:lastModifiedBy>Steven J. Wallace</cp:lastModifiedBy>
  <cp:revision>50</cp:revision>
  <dcterms:created xsi:type="dcterms:W3CDTF">2015-10-13T16:03:43Z</dcterms:created>
  <dcterms:modified xsi:type="dcterms:W3CDTF">2015-10-24T00:00:17Z</dcterms:modified>
</cp:coreProperties>
</file>