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49" r:id="rId2"/>
    <p:sldMasterId id="2147483650" r:id="rId3"/>
    <p:sldMasterId id="2147483654" r:id="rId4"/>
    <p:sldMasterId id="2147483656" r:id="rId5"/>
  </p:sldMasterIdLst>
  <p:notesMasterIdLst>
    <p:notesMasterId r:id="rId24"/>
  </p:notesMasterIdLst>
  <p:sldIdLst>
    <p:sldId id="272" r:id="rId6"/>
    <p:sldId id="273" r:id="rId7"/>
    <p:sldId id="274" r:id="rId8"/>
    <p:sldId id="275" r:id="rId9"/>
    <p:sldId id="276" r:id="rId10"/>
    <p:sldId id="277" r:id="rId11"/>
    <p:sldId id="282" r:id="rId12"/>
    <p:sldId id="280" r:id="rId13"/>
    <p:sldId id="278" r:id="rId14"/>
    <p:sldId id="281" r:id="rId15"/>
    <p:sldId id="284" r:id="rId16"/>
    <p:sldId id="285" r:id="rId17"/>
    <p:sldId id="286" r:id="rId18"/>
    <p:sldId id="283" r:id="rId19"/>
    <p:sldId id="287" r:id="rId20"/>
    <p:sldId id="290" r:id="rId21"/>
    <p:sldId id="291" r:id="rId22"/>
    <p:sldId id="292" r:id="rId23"/>
  </p:sldIdLst>
  <p:sldSz cx="9144000" cy="6858000" type="screen4x3"/>
  <p:notesSz cx="6858000" cy="9144000"/>
  <p:embeddedFontLst>
    <p:embeddedFont>
      <p:font typeface="MS PGothic" panose="020B0600070205080204" pitchFamily="34" charset="-128"/>
      <p:regular r:id="rId25"/>
    </p:embeddedFont>
    <p:embeddedFont>
      <p:font typeface="Calibri" panose="020F0502020204030204" pitchFamily="34" charset="0"/>
      <p:regular r:id="rId26"/>
      <p:bold r:id="rId27"/>
      <p:italic r:id="rId28"/>
      <p:boldItalic r:id="rId29"/>
    </p:embeddedFont>
    <p:embeddedFont>
      <p:font typeface="Montserrat" panose="02000505000000020004" pitchFamily="2" charset="0"/>
      <p:regular r:id="rId30"/>
      <p:bold r:id="rId31"/>
    </p:embeddedFont>
  </p:embeddedFontLst>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61"/>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13" autoAdjust="0"/>
  </p:normalViewPr>
  <p:slideViewPr>
    <p:cSldViewPr>
      <p:cViewPr varScale="1">
        <p:scale>
          <a:sx n="52" d="100"/>
          <a:sy n="52" d="100"/>
        </p:scale>
        <p:origin x="-13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AAC68-276D-4D56-9FF5-257EFB8A185B}" type="datetimeFigureOut">
              <a:rPr lang="en-US" smtClean="0"/>
              <a:t>5/29/2015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E9E26-4B76-49AA-874D-54A8CBFC6249}" type="slidenum">
              <a:rPr lang="en-US" smtClean="0"/>
              <a:t>‹#›</a:t>
            </a:fld>
            <a:endParaRPr lang="en-US"/>
          </a:p>
        </p:txBody>
      </p:sp>
    </p:spTree>
    <p:extLst>
      <p:ext uri="{BB962C8B-B14F-4D97-AF65-F5344CB8AC3E}">
        <p14:creationId xmlns:p14="http://schemas.microsoft.com/office/powerpoint/2010/main" val="41241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be the</a:t>
            </a:r>
            <a:r>
              <a:rPr lang="en-US" baseline="0" dirty="0" smtClean="0"/>
              <a:t> beginning of part 2. </a:t>
            </a:r>
          </a:p>
          <a:p>
            <a:endParaRPr lang="en-US" dirty="0" smtClean="0"/>
          </a:p>
          <a:p>
            <a:r>
              <a:rPr lang="en-US" dirty="0" smtClean="0"/>
              <a:t>As Sodom</a:t>
            </a:r>
            <a:r>
              <a:rPr lang="en-US" baseline="0" dirty="0" smtClean="0"/>
              <a:t> was destroyed with fire, so the heavens and earth which are now are reserved for fire. Notice the day that is looked forward to—”until the day of judgment and perdition of ungodly men.” Psalm 1:5 does not teach that the ungodly will not exist to stand in judgment, but rather, that they will be in judgment without a place to stand before God.  They will be cast away.</a:t>
            </a:r>
            <a:endParaRPr lang="en-US" dirty="0"/>
          </a:p>
        </p:txBody>
      </p:sp>
      <p:sp>
        <p:nvSpPr>
          <p:cNvPr id="4" name="Slide Number Placeholder 3"/>
          <p:cNvSpPr>
            <a:spLocks noGrp="1"/>
          </p:cNvSpPr>
          <p:nvPr>
            <p:ph type="sldNum" sz="quarter" idx="10"/>
          </p:nvPr>
        </p:nvSpPr>
        <p:spPr/>
        <p:txBody>
          <a:bodyPr/>
          <a:lstStyle/>
          <a:p>
            <a:fld id="{A07E9E26-4B76-49AA-874D-54A8CBFC6249}" type="slidenum">
              <a:rPr lang="en-US" smtClean="0"/>
              <a:t>1</a:t>
            </a:fld>
            <a:endParaRPr lang="en-US"/>
          </a:p>
        </p:txBody>
      </p:sp>
    </p:spTree>
    <p:extLst>
      <p:ext uri="{BB962C8B-B14F-4D97-AF65-F5344CB8AC3E}">
        <p14:creationId xmlns:p14="http://schemas.microsoft.com/office/powerpoint/2010/main" val="214263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“everlasting</a:t>
            </a:r>
            <a:r>
              <a:rPr lang="en-US" baseline="0" dirty="0" smtClean="0"/>
              <a:t> destruction” — means everlasting ruin. It is not the end of being, but the end of anything that is of well being. </a:t>
            </a:r>
            <a:endParaRPr lang="en-US" dirty="0"/>
          </a:p>
        </p:txBody>
      </p:sp>
      <p:sp>
        <p:nvSpPr>
          <p:cNvPr id="4" name="Slide Number Placeholder 3"/>
          <p:cNvSpPr>
            <a:spLocks noGrp="1"/>
          </p:cNvSpPr>
          <p:nvPr>
            <p:ph type="sldNum" sz="quarter" idx="10"/>
          </p:nvPr>
        </p:nvSpPr>
        <p:spPr/>
        <p:txBody>
          <a:bodyPr/>
          <a:lstStyle/>
          <a:p>
            <a:fld id="{A07E9E26-4B76-49AA-874D-54A8CBFC6249}" type="slidenum">
              <a:rPr lang="en-US" smtClean="0"/>
              <a:t>12</a:t>
            </a:fld>
            <a:endParaRPr lang="en-US"/>
          </a:p>
        </p:txBody>
      </p:sp>
    </p:spTree>
    <p:extLst>
      <p:ext uri="{BB962C8B-B14F-4D97-AF65-F5344CB8AC3E}">
        <p14:creationId xmlns:p14="http://schemas.microsoft.com/office/powerpoint/2010/main" val="69149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under Moses’ law died without mercy when they broke the law. They died a physical death. The</a:t>
            </a:r>
            <a:r>
              <a:rPr lang="en-US" baseline="0" dirty="0" smtClean="0"/>
              <a:t> contrast is that a worse punishment is awaiting those who reject Jesus’ law. They died a physical death. How could this be a worse death if all it means is that they would be annihilated? </a:t>
            </a:r>
            <a:endParaRPr lang="en-US" dirty="0"/>
          </a:p>
        </p:txBody>
      </p:sp>
      <p:sp>
        <p:nvSpPr>
          <p:cNvPr id="4" name="Slide Number Placeholder 3"/>
          <p:cNvSpPr>
            <a:spLocks noGrp="1"/>
          </p:cNvSpPr>
          <p:nvPr>
            <p:ph type="sldNum" sz="quarter" idx="10"/>
          </p:nvPr>
        </p:nvSpPr>
        <p:spPr/>
        <p:txBody>
          <a:bodyPr/>
          <a:lstStyle/>
          <a:p>
            <a:fld id="{A07E9E26-4B76-49AA-874D-54A8CBFC6249}" type="slidenum">
              <a:rPr lang="en-US" smtClean="0"/>
              <a:t>14</a:t>
            </a:fld>
            <a:endParaRPr lang="en-US"/>
          </a:p>
        </p:txBody>
      </p:sp>
    </p:spTree>
    <p:extLst>
      <p:ext uri="{BB962C8B-B14F-4D97-AF65-F5344CB8AC3E}">
        <p14:creationId xmlns:p14="http://schemas.microsoft.com/office/powerpoint/2010/main" val="2644106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problem with man, since his creation, has been that he thinks, he can outthink and overthink God. Nothing will show man how grievous his error is than when he hears the words on judgment day, “Depart from Me, you cursed, into the everlasting fire prepared for the devil and his angels” and when he sees the horrors of hell as his eternal destination (Matt. 25:41).</a:t>
            </a:r>
            <a:endParaRPr lang="en-US" baseline="0" dirty="0" smtClean="0"/>
          </a:p>
        </p:txBody>
      </p:sp>
      <p:sp>
        <p:nvSpPr>
          <p:cNvPr id="4" name="Slide Number Placeholder 3"/>
          <p:cNvSpPr>
            <a:spLocks noGrp="1"/>
          </p:cNvSpPr>
          <p:nvPr>
            <p:ph type="sldNum" sz="quarter" idx="10"/>
          </p:nvPr>
        </p:nvSpPr>
        <p:spPr/>
        <p:txBody>
          <a:bodyPr/>
          <a:lstStyle/>
          <a:p>
            <a:fld id="{A07E9E26-4B76-49AA-874D-54A8CBFC6249}" type="slidenum">
              <a:rPr lang="en-US" smtClean="0"/>
              <a:t>17</a:t>
            </a:fld>
            <a:endParaRPr lang="en-US"/>
          </a:p>
        </p:txBody>
      </p:sp>
    </p:spTree>
    <p:extLst>
      <p:ext uri="{BB962C8B-B14F-4D97-AF65-F5344CB8AC3E}">
        <p14:creationId xmlns:p14="http://schemas.microsoft.com/office/powerpoint/2010/main" val="297013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wicked will be raised again. They will stand before an all holy God and will be condemned. Imagine that. Hell is the place of condemnation for the condemned! Paul shared a view with the Pharisees that there would be a resurrection of both the just and the unjust (Acts 24:15). That means the unjust will live again,</a:t>
            </a:r>
            <a:r>
              <a:rPr lang="en-US" baseline="0" dirty="0" smtClean="0"/>
              <a:t> but that they would receive the reward of the unjust—condemnation!</a:t>
            </a:r>
            <a:endParaRPr lang="en-US" dirty="0"/>
          </a:p>
        </p:txBody>
      </p:sp>
      <p:sp>
        <p:nvSpPr>
          <p:cNvPr id="4" name="Slide Number Placeholder 3"/>
          <p:cNvSpPr>
            <a:spLocks noGrp="1"/>
          </p:cNvSpPr>
          <p:nvPr>
            <p:ph type="sldNum" sz="quarter" idx="10"/>
          </p:nvPr>
        </p:nvSpPr>
        <p:spPr/>
        <p:txBody>
          <a:bodyPr/>
          <a:lstStyle/>
          <a:p>
            <a:fld id="{A07E9E26-4B76-49AA-874D-54A8CBFC6249}" type="slidenum">
              <a:rPr lang="en-US" smtClean="0"/>
              <a:t>2</a:t>
            </a:fld>
            <a:endParaRPr lang="en-US"/>
          </a:p>
        </p:txBody>
      </p:sp>
    </p:spTree>
    <p:extLst>
      <p:ext uri="{BB962C8B-B14F-4D97-AF65-F5344CB8AC3E}">
        <p14:creationId xmlns:p14="http://schemas.microsoft.com/office/powerpoint/2010/main" val="172320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contrast</a:t>
            </a:r>
            <a:r>
              <a:rPr lang="en-US" baseline="0" dirty="0" smtClean="0"/>
              <a:t> verse 7, “He who overcomes shall inherit all things, and I will be his God and he shall be My son.” Now, the one who does not overcome. The one who fails. The one who is guilty of crimes like these will inherit HELL, that place of condemnation. The state of hell is views as a lake that burns with fire and brimstone.</a:t>
            </a:r>
          </a:p>
          <a:p>
            <a:endParaRPr lang="en-US" dirty="0"/>
          </a:p>
        </p:txBody>
      </p:sp>
      <p:sp>
        <p:nvSpPr>
          <p:cNvPr id="4" name="Slide Number Placeholder 3"/>
          <p:cNvSpPr>
            <a:spLocks noGrp="1"/>
          </p:cNvSpPr>
          <p:nvPr>
            <p:ph type="sldNum" sz="quarter" idx="10"/>
          </p:nvPr>
        </p:nvSpPr>
        <p:spPr/>
        <p:txBody>
          <a:bodyPr/>
          <a:lstStyle/>
          <a:p>
            <a:fld id="{A07E9E26-4B76-49AA-874D-54A8CBFC6249}" type="slidenum">
              <a:rPr lang="en-US" smtClean="0"/>
              <a:t>3</a:t>
            </a:fld>
            <a:endParaRPr lang="en-US"/>
          </a:p>
        </p:txBody>
      </p:sp>
    </p:spTree>
    <p:extLst>
      <p:ext uri="{BB962C8B-B14F-4D97-AF65-F5344CB8AC3E}">
        <p14:creationId xmlns:p14="http://schemas.microsoft.com/office/powerpoint/2010/main" val="285791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balance of this lesson I will show that Hell is the place of eternal punishment. Punishment</a:t>
            </a:r>
            <a:r>
              <a:rPr lang="en-US" baseline="0" dirty="0" smtClean="0"/>
              <a:t> can only exist if one exists who is being punished. Nothing cannot be punished. Something is punished. For punishment to be eternal, something must exist eternally to be punished!</a:t>
            </a:r>
            <a:endParaRPr lang="en-US" dirty="0"/>
          </a:p>
        </p:txBody>
      </p:sp>
      <p:sp>
        <p:nvSpPr>
          <p:cNvPr id="4" name="Slide Number Placeholder 3"/>
          <p:cNvSpPr>
            <a:spLocks noGrp="1"/>
          </p:cNvSpPr>
          <p:nvPr>
            <p:ph type="sldNum" sz="quarter" idx="10"/>
          </p:nvPr>
        </p:nvSpPr>
        <p:spPr/>
        <p:txBody>
          <a:bodyPr/>
          <a:lstStyle/>
          <a:p>
            <a:fld id="{A07E9E26-4B76-49AA-874D-54A8CBFC6249}" type="slidenum">
              <a:rPr lang="en-US" smtClean="0"/>
              <a:t>4</a:t>
            </a:fld>
            <a:endParaRPr lang="en-US"/>
          </a:p>
        </p:txBody>
      </p:sp>
    </p:spTree>
    <p:extLst>
      <p:ext uri="{BB962C8B-B14F-4D97-AF65-F5344CB8AC3E}">
        <p14:creationId xmlns:p14="http://schemas.microsoft.com/office/powerpoint/2010/main" val="418255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Everlasting fire is prepared for the devil and his angels. But those who are cursed</a:t>
            </a:r>
            <a:r>
              <a:rPr lang="en-US" baseline="0" dirty="0" smtClean="0"/>
              <a:t> and are taken into everlasting fire are those people, even Christians who were indifferent to needy brethren (Matt. 25:42ff). </a:t>
            </a:r>
            <a:r>
              <a:rPr lang="en-US" b="1" baseline="0" dirty="0" smtClean="0"/>
              <a:t>So, these are people thrown into everlasting fire. </a:t>
            </a:r>
            <a:r>
              <a:rPr lang="en-US" baseline="0" dirty="0" smtClean="0"/>
              <a:t>This fire never ends. Are we to believe those cast into it will end and that they will cease to exist or no longer have consciousness? Are we to believe that only Satan and his fallen angels will suffer for eternity? </a:t>
            </a:r>
            <a:endParaRPr lang="en-US" dirty="0"/>
          </a:p>
        </p:txBody>
      </p:sp>
      <p:sp>
        <p:nvSpPr>
          <p:cNvPr id="4" name="Slide Number Placeholder 3"/>
          <p:cNvSpPr>
            <a:spLocks noGrp="1"/>
          </p:cNvSpPr>
          <p:nvPr>
            <p:ph type="sldNum" sz="quarter" idx="10"/>
          </p:nvPr>
        </p:nvSpPr>
        <p:spPr/>
        <p:txBody>
          <a:bodyPr/>
          <a:lstStyle/>
          <a:p>
            <a:fld id="{A07E9E26-4B76-49AA-874D-54A8CBFC6249}" type="slidenum">
              <a:rPr lang="en-US" smtClean="0"/>
              <a:t>5</a:t>
            </a:fld>
            <a:endParaRPr lang="en-US"/>
          </a:p>
        </p:txBody>
      </p:sp>
    </p:spTree>
    <p:extLst>
      <p:ext uri="{BB962C8B-B14F-4D97-AF65-F5344CB8AC3E}">
        <p14:creationId xmlns:p14="http://schemas.microsoft.com/office/powerpoint/2010/main" val="97537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Anyone! The person who compromises the faith to appease or partake of that which is in the</a:t>
            </a:r>
            <a:r>
              <a:rPr lang="en-US" baseline="0" dirty="0" smtClean="0"/>
              <a:t> world. What ascends? How long does it ascend? Is it not fair to ask, “How could their torment ascend forever if they cease to exist forever?</a:t>
            </a:r>
            <a:endParaRPr lang="en-US" dirty="0"/>
          </a:p>
        </p:txBody>
      </p:sp>
      <p:sp>
        <p:nvSpPr>
          <p:cNvPr id="4" name="Slide Number Placeholder 3"/>
          <p:cNvSpPr>
            <a:spLocks noGrp="1"/>
          </p:cNvSpPr>
          <p:nvPr>
            <p:ph type="sldNum" sz="quarter" idx="10"/>
          </p:nvPr>
        </p:nvSpPr>
        <p:spPr/>
        <p:txBody>
          <a:bodyPr/>
          <a:lstStyle/>
          <a:p>
            <a:fld id="{A07E9E26-4B76-49AA-874D-54A8CBFC6249}" type="slidenum">
              <a:rPr lang="en-US" smtClean="0"/>
              <a:t>6</a:t>
            </a:fld>
            <a:endParaRPr lang="en-US"/>
          </a:p>
        </p:txBody>
      </p:sp>
    </p:spTree>
    <p:extLst>
      <p:ext uri="{BB962C8B-B14F-4D97-AF65-F5344CB8AC3E}">
        <p14:creationId xmlns:p14="http://schemas.microsoft.com/office/powerpoint/2010/main" val="4900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not a fair question to ask, “How</a:t>
            </a:r>
            <a:r>
              <a:rPr lang="en-US" baseline="0" dirty="0" smtClean="0"/>
              <a:t> can the punishment be everlasting if there is nothing being punished?” “Can punishment that ends be everlasting?” (Curtis Porter).</a:t>
            </a:r>
            <a:endParaRPr lang="en-US" dirty="0"/>
          </a:p>
        </p:txBody>
      </p:sp>
      <p:sp>
        <p:nvSpPr>
          <p:cNvPr id="4" name="Slide Number Placeholder 3"/>
          <p:cNvSpPr>
            <a:spLocks noGrp="1"/>
          </p:cNvSpPr>
          <p:nvPr>
            <p:ph type="sldNum" sz="quarter" idx="10"/>
          </p:nvPr>
        </p:nvSpPr>
        <p:spPr/>
        <p:txBody>
          <a:bodyPr/>
          <a:lstStyle/>
          <a:p>
            <a:fld id="{A07E9E26-4B76-49AA-874D-54A8CBFC6249}" type="slidenum">
              <a:rPr lang="en-US" smtClean="0"/>
              <a:t>9</a:t>
            </a:fld>
            <a:endParaRPr lang="en-US"/>
          </a:p>
        </p:txBody>
      </p:sp>
    </p:spTree>
    <p:extLst>
      <p:ext uri="{BB962C8B-B14F-4D97-AF65-F5344CB8AC3E}">
        <p14:creationId xmlns:p14="http://schemas.microsoft.com/office/powerpoint/2010/main" val="277545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r>
              <a:rPr lang="en-US" baseline="0" dirty="0" smtClean="0"/>
              <a:t> says not that one is subject to condemnation, but rather, eternal condemnation! I ask, “How much more explicit does the Lord have to be to make us believe hell is eternal suffering?”</a:t>
            </a:r>
            <a:endParaRPr lang="en-US" dirty="0"/>
          </a:p>
        </p:txBody>
      </p:sp>
      <p:sp>
        <p:nvSpPr>
          <p:cNvPr id="4" name="Slide Number Placeholder 3"/>
          <p:cNvSpPr>
            <a:spLocks noGrp="1"/>
          </p:cNvSpPr>
          <p:nvPr>
            <p:ph type="sldNum" sz="quarter" idx="10"/>
          </p:nvPr>
        </p:nvSpPr>
        <p:spPr/>
        <p:txBody>
          <a:bodyPr/>
          <a:lstStyle/>
          <a:p>
            <a:fld id="{A07E9E26-4B76-49AA-874D-54A8CBFC6249}" type="slidenum">
              <a:rPr lang="en-US" smtClean="0"/>
              <a:t>10</a:t>
            </a:fld>
            <a:endParaRPr lang="en-US"/>
          </a:p>
        </p:txBody>
      </p:sp>
    </p:spTree>
    <p:extLst>
      <p:ext uri="{BB962C8B-B14F-4D97-AF65-F5344CB8AC3E}">
        <p14:creationId xmlns:p14="http://schemas.microsoft.com/office/powerpoint/2010/main" val="380776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Sin will be punished - its wages is death - </a:t>
            </a:r>
            <a:r>
              <a:rPr lang="en-US" sz="1200" i="1" kern="1200" dirty="0" smtClean="0">
                <a:solidFill>
                  <a:schemeClr val="tx1"/>
                </a:solidFill>
                <a:effectLst/>
                <a:latin typeface="+mn-lt"/>
                <a:ea typeface="+mn-ea"/>
                <a:cs typeface="+mn-cs"/>
              </a:rPr>
              <a:t>"but, the free gift of God is eternal life is eternal life in Christ Jesus our Lord" </a:t>
            </a:r>
            <a:r>
              <a:rPr lang="en-US" sz="1200" kern="1200" dirty="0" smtClean="0">
                <a:solidFill>
                  <a:schemeClr val="tx1"/>
                </a:solidFill>
                <a:effectLst/>
                <a:latin typeface="+mn-lt"/>
                <a:ea typeface="+mn-ea"/>
                <a:cs typeface="+mn-cs"/>
              </a:rPr>
              <a:t>(Rom. 6:23). Thanks be to God who saves all who </a:t>
            </a:r>
            <a:r>
              <a:rPr lang="en-US" sz="1200" i="1" kern="1200" dirty="0" smtClean="0">
                <a:solidFill>
                  <a:schemeClr val="tx1"/>
                </a:solidFill>
                <a:effectLst/>
                <a:latin typeface="+mn-lt"/>
                <a:ea typeface="+mn-ea"/>
                <a:cs typeface="+mn-cs"/>
              </a:rPr>
              <a:t>"call on the name of the Lord"</a:t>
            </a:r>
            <a:r>
              <a:rPr lang="en-US" sz="1200" kern="1200" dirty="0" smtClean="0">
                <a:solidFill>
                  <a:schemeClr val="tx1"/>
                </a:solidFill>
                <a:effectLst/>
                <a:latin typeface="+mn-lt"/>
                <a:ea typeface="+mn-ea"/>
                <a:cs typeface="+mn-cs"/>
              </a:rPr>
              <a:t> (Acts 2:21, 37-41; Rom. 10:9-13). Accept God's gift of eternal life like Saul: </a:t>
            </a:r>
            <a:r>
              <a:rPr lang="en-US" sz="1200" i="1" kern="1200" dirty="0" smtClean="0">
                <a:solidFill>
                  <a:schemeClr val="tx1"/>
                </a:solidFill>
                <a:effectLst/>
                <a:latin typeface="+mn-lt"/>
                <a:ea typeface="+mn-ea"/>
                <a:cs typeface="+mn-cs"/>
              </a:rPr>
              <a:t>"Arise and be baptized, and wash away your sins, calling on the name of the Lord" </a:t>
            </a:r>
            <a:r>
              <a:rPr lang="en-US" sz="1200" kern="1200" dirty="0" smtClean="0">
                <a:solidFill>
                  <a:schemeClr val="tx1"/>
                </a:solidFill>
                <a:effectLst/>
                <a:latin typeface="+mn-lt"/>
                <a:ea typeface="+mn-ea"/>
                <a:cs typeface="+mn-cs"/>
              </a:rPr>
              <a:t>(Acts 22:16). Heaven is real and eternal; so is hell. Where will you spend eternity?” (</a:t>
            </a:r>
            <a:r>
              <a:rPr lang="en-US" sz="1200" kern="1200" smtClean="0">
                <a:solidFill>
                  <a:schemeClr val="tx1"/>
                </a:solidFill>
                <a:effectLst/>
                <a:latin typeface="+mn-lt"/>
                <a:ea typeface="+mn-ea"/>
                <a:cs typeface="+mn-cs"/>
              </a:rPr>
              <a:t>Joe Price).</a:t>
            </a:r>
          </a:p>
        </p:txBody>
      </p:sp>
      <p:sp>
        <p:nvSpPr>
          <p:cNvPr id="4" name="Slide Number Placeholder 3"/>
          <p:cNvSpPr>
            <a:spLocks noGrp="1"/>
          </p:cNvSpPr>
          <p:nvPr>
            <p:ph type="sldNum" sz="quarter" idx="10"/>
          </p:nvPr>
        </p:nvSpPr>
        <p:spPr/>
        <p:txBody>
          <a:bodyPr/>
          <a:lstStyle/>
          <a:p>
            <a:fld id="{A07E9E26-4B76-49AA-874D-54A8CBFC6249}" type="slidenum">
              <a:rPr lang="en-US" smtClean="0"/>
              <a:t>11</a:t>
            </a:fld>
            <a:endParaRPr lang="en-US"/>
          </a:p>
        </p:txBody>
      </p:sp>
    </p:spTree>
    <p:extLst>
      <p:ext uri="{BB962C8B-B14F-4D97-AF65-F5344CB8AC3E}">
        <p14:creationId xmlns:p14="http://schemas.microsoft.com/office/powerpoint/2010/main" val="55869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5A882C9-D184-4935-B7A6-D009C2203F19}" type="slidenum">
              <a:rPr lang="en-US" altLang="en-US"/>
              <a:pPr/>
              <a:t>‹#›</a:t>
            </a:fld>
            <a:endParaRPr lang="en-US" altLang="en-US"/>
          </a:p>
        </p:txBody>
      </p:sp>
      <p:sp>
        <p:nvSpPr>
          <p:cNvPr id="5" name="Title Placeholder 3"/>
          <p:cNvSpPr>
            <a:spLocks noGrp="1"/>
          </p:cNvSpPr>
          <p:nvPr>
            <p:ph type="title"/>
          </p:nvPr>
        </p:nvSpPr>
        <p:spPr>
          <a:xfrm>
            <a:off x="457200" y="4114800"/>
            <a:ext cx="8229600" cy="6397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61154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843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1EB1D4-5CDA-4787-B7E1-BC0AF28695AA}" type="slidenum">
              <a:rPr lang="en-US" altLang="en-US"/>
              <a:pPr/>
              <a:t>‹#›</a:t>
            </a:fld>
            <a:endParaRPr lang="en-US" altLang="en-US"/>
          </a:p>
        </p:txBody>
      </p:sp>
    </p:spTree>
    <p:extLst>
      <p:ext uri="{BB962C8B-B14F-4D97-AF65-F5344CB8AC3E}">
        <p14:creationId xmlns:p14="http://schemas.microsoft.com/office/powerpoint/2010/main" val="301248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C3A4003-5CB7-4FE8-B165-CFA8F280ADE0}" type="slidenum">
              <a:rPr lang="en-US" altLang="en-US" smtClean="0"/>
              <a:pPr/>
              <a:t>‹#›</a:t>
            </a:fld>
            <a:endParaRPr lang="en-US" altLang="en-US"/>
          </a:p>
        </p:txBody>
      </p:sp>
      <p:sp>
        <p:nvSpPr>
          <p:cNvPr id="7" name="Content Placeholder 6"/>
          <p:cNvSpPr>
            <a:spLocks noGrp="1"/>
          </p:cNvSpPr>
          <p:nvPr>
            <p:ph sz="quarter" idx="13"/>
          </p:nvPr>
        </p:nvSpPr>
        <p:spPr>
          <a:xfrm>
            <a:off x="457200" y="1676400"/>
            <a:ext cx="82296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089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C3A4003-5CB7-4FE8-B165-CFA8F280ADE0}" type="slidenum">
              <a:rPr lang="en-US" altLang="en-US" smtClean="0"/>
              <a:pPr/>
              <a:t>‹#›</a:t>
            </a:fld>
            <a:endParaRPr lang="en-US" altLang="en-US"/>
          </a:p>
        </p:txBody>
      </p:sp>
    </p:spTree>
    <p:extLst>
      <p:ext uri="{BB962C8B-B14F-4D97-AF65-F5344CB8AC3E}">
        <p14:creationId xmlns:p14="http://schemas.microsoft.com/office/powerpoint/2010/main" val="628150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622C06-63F2-48B3-9C37-2CA75C398C6C}" type="slidenum">
              <a:rPr lang="en-US" altLang="en-US"/>
              <a:pPr/>
              <a:t>‹#›</a:t>
            </a:fld>
            <a:endParaRPr lang="en-US" altLang="en-US"/>
          </a:p>
        </p:txBody>
      </p:sp>
    </p:spTree>
    <p:extLst>
      <p:ext uri="{BB962C8B-B14F-4D97-AF65-F5344CB8AC3E}">
        <p14:creationId xmlns:p14="http://schemas.microsoft.com/office/powerpoint/2010/main" val="205027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C3038F7-9C56-4B2B-873D-23A404BDD6CC}" type="slidenum">
              <a:rPr lang="en-US" altLang="en-US" smtClean="0"/>
              <a:pPr/>
              <a:t>‹#›</a:t>
            </a:fld>
            <a:endParaRPr lang="en-US" altLang="en-US"/>
          </a:p>
        </p:txBody>
      </p:sp>
      <p:sp>
        <p:nvSpPr>
          <p:cNvPr id="7" name="Content Placeholder 6"/>
          <p:cNvSpPr>
            <a:spLocks noGrp="1"/>
          </p:cNvSpPr>
          <p:nvPr>
            <p:ph sz="quarter" idx="13"/>
          </p:nvPr>
        </p:nvSpPr>
        <p:spPr>
          <a:xfrm>
            <a:off x="457200" y="18288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85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09600" y="3886200"/>
            <a:ext cx="7924800" cy="1752600"/>
          </a:xfrm>
        </p:spPr>
        <p:txBody>
          <a:bodyPr>
            <a:prstTxWarp prst="textPlain">
              <a:avLst/>
            </a:prstTxWarp>
          </a:bodyPr>
          <a:lstStyle>
            <a:lvl1pPr marL="0" indent="0" algn="ctr">
              <a:buNone/>
              <a:defRPr sz="6000">
                <a:ln w="19050">
                  <a:solidFill>
                    <a:sysClr val="windowText" lastClr="000000"/>
                  </a:solidFill>
                </a:ln>
                <a:gradFill>
                  <a:gsLst>
                    <a:gs pos="0">
                      <a:srgbClr val="FF9661">
                        <a:lumMod val="73000"/>
                      </a:srgbClr>
                    </a:gs>
                    <a:gs pos="50000">
                      <a:schemeClr val="bg1">
                        <a:alpha val="57000"/>
                      </a:schemeClr>
                    </a:gs>
                    <a:gs pos="100000">
                      <a:srgbClr val="C00000">
                        <a:alpha val="43000"/>
                      </a:srgbClr>
                    </a:gs>
                  </a:gsLst>
                  <a:lin ang="5400000" scaled="0"/>
                </a:gra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TEXT</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BD66333-04E3-40E9-A0CA-1F70BA6C802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688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579583B0-FDC2-4B40-BB5D-0BFF37608364}" type="slidenum">
              <a:rPr lang="en-US" altLang="en-US" smtClean="0">
                <a:solidFill>
                  <a:srgbClr val="000000"/>
                </a:solidFill>
              </a:rPr>
              <a:pPr/>
              <a:t>‹#›</a:t>
            </a:fld>
            <a:endParaRPr lang="en-US" altLang="en-US">
              <a:solidFill>
                <a:srgbClr val="000000"/>
              </a:solidFill>
            </a:endParaRPr>
          </a:p>
        </p:txBody>
      </p:sp>
      <p:sp>
        <p:nvSpPr>
          <p:cNvPr id="6" name="Subtitle 2"/>
          <p:cNvSpPr>
            <a:spLocks noGrp="1"/>
          </p:cNvSpPr>
          <p:nvPr>
            <p:ph type="subTitle" idx="1" hasCustomPrompt="1"/>
          </p:nvPr>
        </p:nvSpPr>
        <p:spPr>
          <a:xfrm>
            <a:off x="609600" y="3886200"/>
            <a:ext cx="7924800" cy="1752600"/>
          </a:xfrm>
        </p:spPr>
        <p:txBody>
          <a:bodyPr>
            <a:prstTxWarp prst="textPlain">
              <a:avLst/>
            </a:prstTxWarp>
          </a:bodyPr>
          <a:lstStyle>
            <a:lvl1pPr marL="0" indent="0" algn="ctr">
              <a:buNone/>
              <a:defRPr sz="6000">
                <a:ln w="19050">
                  <a:solidFill>
                    <a:sysClr val="windowText" lastClr="000000"/>
                  </a:solidFill>
                </a:ln>
                <a:gradFill>
                  <a:gsLst>
                    <a:gs pos="0">
                      <a:srgbClr val="FF9661">
                        <a:lumMod val="73000"/>
                      </a:srgbClr>
                    </a:gs>
                    <a:gs pos="50000">
                      <a:schemeClr val="bg1">
                        <a:alpha val="57000"/>
                      </a:schemeClr>
                    </a:gs>
                    <a:gs pos="100000">
                      <a:srgbClr val="C00000">
                        <a:alpha val="43000"/>
                      </a:srgbClr>
                    </a:gs>
                  </a:gsLst>
                  <a:lin ang="5400000" scaled="0"/>
                </a:gra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TEXT</a:t>
            </a:r>
            <a:endParaRPr lang="en-US" dirty="0"/>
          </a:p>
        </p:txBody>
      </p:sp>
      <p:sp>
        <p:nvSpPr>
          <p:cNvPr id="8" name="Content Placeholder 7"/>
          <p:cNvSpPr>
            <a:spLocks noGrp="1"/>
          </p:cNvSpPr>
          <p:nvPr>
            <p:ph sz="quarter" idx="13"/>
          </p:nvPr>
        </p:nvSpPr>
        <p:spPr>
          <a:xfrm>
            <a:off x="457200" y="381000"/>
            <a:ext cx="82296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994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533400" y="838200"/>
            <a:ext cx="8077200" cy="3048000"/>
          </a:xfrm>
        </p:spPr>
        <p:txBody>
          <a:bodyPr>
            <a:prstTxWarp prst="textPlain">
              <a:avLst/>
            </a:prstTxWarp>
          </a:bodyPr>
          <a:lstStyle>
            <a:lvl1pPr marL="0" indent="0" algn="ctr">
              <a:buNone/>
              <a:defRPr sz="6000">
                <a:ln w="19050">
                  <a:solidFill>
                    <a:sysClr val="windowText" lastClr="000000"/>
                  </a:solidFill>
                </a:ln>
                <a:gradFill>
                  <a:gsLst>
                    <a:gs pos="0">
                      <a:srgbClr val="FF9661">
                        <a:lumMod val="73000"/>
                      </a:srgbClr>
                    </a:gs>
                    <a:gs pos="50000">
                      <a:schemeClr val="bg1">
                        <a:alpha val="57000"/>
                      </a:schemeClr>
                    </a:gs>
                    <a:gs pos="100000">
                      <a:srgbClr val="C00000">
                        <a:alpha val="43000"/>
                      </a:srgbClr>
                    </a:gs>
                  </a:gsLst>
                  <a:lin ang="5400000" scaled="0"/>
                </a:gra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TEXT</a:t>
            </a:r>
            <a:endParaRPr lang="en-US" dirty="0"/>
          </a:p>
        </p:txBody>
      </p:sp>
      <p:sp>
        <p:nvSpPr>
          <p:cNvPr id="7" name="Text Placeholder 6"/>
          <p:cNvSpPr>
            <a:spLocks noGrp="1"/>
          </p:cNvSpPr>
          <p:nvPr>
            <p:ph type="body" sz="quarter" idx="13"/>
          </p:nvPr>
        </p:nvSpPr>
        <p:spPr>
          <a:xfrm>
            <a:off x="533400" y="4191000"/>
            <a:ext cx="80772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3950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2" descr="hell_std_t_n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B0997A4F-1D4C-4641-8AAC-AEA35400B4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0" fontAlgn="base" hangingPunct="0">
        <a:spcBef>
          <a:spcPct val="0"/>
        </a:spcBef>
        <a:spcAft>
          <a:spcPct val="0"/>
        </a:spcAft>
        <a:defRPr sz="2400" spc="600">
          <a:solidFill>
            <a:srgbClr val="FF9661"/>
          </a:solidFill>
          <a:latin typeface="Trajan Pro" pitchFamily="18" charset="0"/>
          <a:ea typeface="MS PGothic" pitchFamily="34" charset="-128"/>
          <a:cs typeface="Trajan Pro" pitchFamily="18"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9" name="Picture 2" descr="hell_std_c_nv.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9" name="Rectangle 3"/>
          <p:cNvSpPr>
            <a:spLocks noGrp="1" noChangeArrowheads="1"/>
          </p:cNvSpPr>
          <p:nvPr>
            <p:ph type="body" idx="1"/>
          </p:nvPr>
        </p:nvSpPr>
        <p:spPr bwMode="auto">
          <a:xfrm>
            <a:off x="457200" y="1600200"/>
            <a:ext cx="8229600"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FF9661"/>
                </a:solidFill>
                <a:latin typeface="Arial" charset="0"/>
                <a:ea typeface="ＭＳ Ｐゴシック" charset="0"/>
                <a:cs typeface="+mn-cs"/>
              </a:defRPr>
            </a:lvl1pPr>
          </a:lstStyle>
          <a:p>
            <a:pPr>
              <a:defRPr/>
            </a:pPr>
            <a:endParaRPr lang="en-US"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solidFill>
                  <a:srgbClr val="FF9661"/>
                </a:solidFill>
                <a:latin typeface="Arial" charset="0"/>
                <a:ea typeface="ＭＳ Ｐゴシック" charset="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FF9661"/>
                </a:solidFill>
              </a:defRPr>
            </a:lvl1pPr>
          </a:lstStyle>
          <a:p>
            <a:fld id="{EC3A4003-5CB7-4FE8-B165-CFA8F280ADE0}"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ctr" rtl="0" eaLnBrk="0" fontAlgn="base" hangingPunct="0">
        <a:spcBef>
          <a:spcPct val="0"/>
        </a:spcBef>
        <a:spcAft>
          <a:spcPct val="0"/>
        </a:spcAft>
        <a:defRPr sz="4400">
          <a:solidFill>
            <a:srgbClr val="FF9661"/>
          </a:solidFill>
          <a:latin typeface="Trajan Pro" pitchFamily="18" charset="0"/>
          <a:ea typeface="MS PGothic" pitchFamily="34" charset="-128"/>
          <a:cs typeface="Trajan Pro" pitchFamily="18"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latin typeface="Montserrat" panose="02000505000000020004" pitchFamily="2" charset="0"/>
          <a:ea typeface="MS PGothic" pitchFamily="34" charset="-128"/>
          <a:cs typeface="Montserrat" panose="02000505000000020004" pitchFamily="2" charset="0"/>
        </a:defRPr>
      </a:lvl1pPr>
      <a:lvl2pPr marL="742950" indent="-285750" algn="l" rtl="0" eaLnBrk="0" fontAlgn="base" hangingPunct="0">
        <a:spcBef>
          <a:spcPct val="20000"/>
        </a:spcBef>
        <a:spcAft>
          <a:spcPct val="0"/>
        </a:spcAft>
        <a:buChar char="–"/>
        <a:defRPr sz="2800">
          <a:solidFill>
            <a:schemeClr val="bg1"/>
          </a:solidFill>
          <a:latin typeface="Montserrat" panose="02000505000000020004" pitchFamily="2" charset="0"/>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ontserrat" panose="02000505000000020004" pitchFamily="2" charset="0"/>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ontserrat" panose="02000505000000020004" pitchFamily="2" charset="0"/>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ontserrat" panose="02000505000000020004" pitchFamily="2" charset="0"/>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7" name="Picture 1" descr="hell_std_cb.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FF9661"/>
                </a:solidFill>
                <a:latin typeface="Arial" charset="0"/>
                <a:ea typeface="ＭＳ Ｐゴシック" charset="0"/>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solidFill>
                  <a:srgbClr val="FF9661"/>
                </a:solidFill>
                <a:latin typeface="Arial" charset="0"/>
                <a:ea typeface="ＭＳ Ｐゴシック" charset="0"/>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FF9661"/>
                </a:solidFill>
              </a:defRPr>
            </a:lvl1pPr>
          </a:lstStyle>
          <a:p>
            <a:fld id="{9C3038F7-9C56-4B2B-873D-23A404BDD6CC}"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53" r:id="rId1"/>
    <p:sldLayoutId id="2147483660" r:id="rId2"/>
  </p:sldLayoutIdLst>
  <p:txStyles>
    <p:titleStyle>
      <a:lvl1pPr algn="ctr" rtl="0" eaLnBrk="0" fontAlgn="base" hangingPunct="0">
        <a:spcBef>
          <a:spcPct val="0"/>
        </a:spcBef>
        <a:spcAft>
          <a:spcPct val="0"/>
        </a:spcAft>
        <a:defRPr sz="4400">
          <a:solidFill>
            <a:srgbClr val="FF9661"/>
          </a:solidFill>
          <a:latin typeface="Trajan Pro" pitchFamily="18" charset="0"/>
          <a:ea typeface="MS PGothic" pitchFamily="34" charset="-128"/>
          <a:cs typeface="Trajan Pro" pitchFamily="18"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latin typeface="Montserrat" panose="02000505000000020004" pitchFamily="2" charset="0"/>
          <a:ea typeface="MS PGothic" pitchFamily="34" charset="-128"/>
          <a:cs typeface="Montserrat" panose="02000505000000020004" pitchFamily="2" charset="0"/>
        </a:defRPr>
      </a:lvl1pPr>
      <a:lvl2pPr marL="742950" indent="-285750" algn="l" rtl="0" eaLnBrk="0" fontAlgn="base" hangingPunct="0">
        <a:spcBef>
          <a:spcPct val="20000"/>
        </a:spcBef>
        <a:spcAft>
          <a:spcPct val="0"/>
        </a:spcAft>
        <a:buChar char="–"/>
        <a:defRPr sz="2800">
          <a:solidFill>
            <a:schemeClr val="bg1"/>
          </a:solidFill>
          <a:latin typeface="Montserrat" panose="02000505000000020004" pitchFamily="2" charset="0"/>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ontserrat" panose="02000505000000020004" pitchFamily="2" charset="0"/>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ontserrat" panose="02000505000000020004" pitchFamily="2" charset="0"/>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ontserrat" panose="02000505000000020004" pitchFamily="2" charset="0"/>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9" name="Picture 3" descr="hell_std_c_nt.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FF9661"/>
                </a:solidFill>
                <a:latin typeface="Arial" charset="0"/>
                <a:ea typeface="ＭＳ Ｐゴシック" charset="0"/>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solidFill>
                  <a:srgbClr val="FF9661"/>
                </a:solidFill>
                <a:latin typeface="Arial" charset="0"/>
                <a:ea typeface="ＭＳ Ｐゴシック" charset="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FF9661"/>
                </a:solidFill>
              </a:defRPr>
            </a:lvl1pPr>
          </a:lstStyle>
          <a:p>
            <a:fld id="{579583B0-FDC2-4B40-BB5D-0BFF37608364}" type="slidenum">
              <a:rPr lang="en-US" altLang="en-US" smtClean="0"/>
              <a:pPr/>
              <a:t>‹#›</a:t>
            </a:fld>
            <a:endParaRPr lang="en-US" altLang="en-US"/>
          </a:p>
        </p:txBody>
      </p:sp>
    </p:spTree>
    <p:extLst>
      <p:ext uri="{BB962C8B-B14F-4D97-AF65-F5344CB8AC3E}">
        <p14:creationId xmlns:p14="http://schemas.microsoft.com/office/powerpoint/2010/main" val="1683149056"/>
      </p:ext>
    </p:extLst>
  </p:cSld>
  <p:clrMap bg1="lt1" tx1="dk1" bg2="lt2" tx2="dk2" accent1="accent1" accent2="accent2" accent3="accent3" accent4="accent4" accent5="accent5" accent6="accent6" hlink="hlink" folHlink="folHlink"/>
  <p:sldLayoutIdLst>
    <p:sldLayoutId id="2147483655" r:id="rId1"/>
    <p:sldLayoutId id="2147483661" r:id="rId2"/>
  </p:sldLayoutIdLst>
  <p:txStyles>
    <p:titleStyle>
      <a:lvl1pPr algn="ctr" rtl="0" eaLnBrk="0" fontAlgn="base" hangingPunct="0">
        <a:spcBef>
          <a:spcPct val="0"/>
        </a:spcBef>
        <a:spcAft>
          <a:spcPct val="0"/>
        </a:spcAft>
        <a:defRPr sz="4400">
          <a:solidFill>
            <a:srgbClr val="FF9661"/>
          </a:solidFill>
          <a:latin typeface="Trajan Pro" pitchFamily="18" charset="0"/>
          <a:ea typeface="MS PGothic" pitchFamily="34" charset="-128"/>
          <a:cs typeface="Trajan Pro" pitchFamily="18"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latin typeface="Montserrat" panose="02000505000000020004" pitchFamily="2" charset="0"/>
          <a:ea typeface="MS PGothic" pitchFamily="34" charset="-128"/>
          <a:cs typeface="Montserrat" panose="02000505000000020004" pitchFamily="2" charset="0"/>
        </a:defRPr>
      </a:lvl1pPr>
      <a:lvl2pPr marL="742950" indent="-285750" algn="l" rtl="0" eaLnBrk="0" fontAlgn="base" hangingPunct="0">
        <a:spcBef>
          <a:spcPct val="20000"/>
        </a:spcBef>
        <a:spcAft>
          <a:spcPct val="0"/>
        </a:spcAft>
        <a:buChar char="–"/>
        <a:defRPr sz="2800">
          <a:solidFill>
            <a:schemeClr val="bg1"/>
          </a:solidFill>
          <a:latin typeface="Montserrat" panose="02000505000000020004" pitchFamily="2" charset="0"/>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ontserrat" panose="02000505000000020004" pitchFamily="2" charset="0"/>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ontserrat" panose="02000505000000020004" pitchFamily="2" charset="0"/>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ontserrat" panose="02000505000000020004" pitchFamily="2" charset="0"/>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3" descr="hell_std_t_n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FF9661"/>
                </a:solidFill>
                <a:latin typeface="Arial"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solidFill>
                  <a:srgbClr val="FF9661"/>
                </a:solidFill>
                <a:latin typeface="Arial"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FF9661"/>
                </a:solidFill>
              </a:defRPr>
            </a:lvl1pPr>
          </a:lstStyle>
          <a:p>
            <a:fld id="{3A25918F-BC4B-4D08-829D-0B8BFCD8C5CA}" type="slidenum">
              <a:rPr lang="en-US" altLang="en-US" smtClean="0"/>
              <a:pPr/>
              <a:t>‹#›</a:t>
            </a:fld>
            <a:endParaRPr lang="en-US" altLang="en-US"/>
          </a:p>
        </p:txBody>
      </p:sp>
    </p:spTree>
    <p:extLst>
      <p:ext uri="{BB962C8B-B14F-4D97-AF65-F5344CB8AC3E}">
        <p14:creationId xmlns:p14="http://schemas.microsoft.com/office/powerpoint/2010/main" val="2233075916"/>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FF9661"/>
          </a:solidFill>
          <a:latin typeface="Trajan Pro" pitchFamily="18" charset="0"/>
          <a:ea typeface="MS PGothic" pitchFamily="34" charset="-128"/>
          <a:cs typeface="Trajan Pro" pitchFamily="18"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latin typeface="Montserrat" panose="02000505000000020004" pitchFamily="2" charset="0"/>
          <a:ea typeface="MS PGothic" pitchFamily="34" charset="-128"/>
          <a:cs typeface="Montserrat" panose="02000505000000020004" pitchFamily="2" charset="0"/>
        </a:defRPr>
      </a:lvl1pPr>
      <a:lvl2pPr marL="742950" indent="-285750" algn="l" rtl="0" eaLnBrk="0" fontAlgn="base" hangingPunct="0">
        <a:spcBef>
          <a:spcPct val="20000"/>
        </a:spcBef>
        <a:spcAft>
          <a:spcPct val="0"/>
        </a:spcAft>
        <a:buChar char="–"/>
        <a:defRPr sz="2800">
          <a:solidFill>
            <a:schemeClr val="bg1"/>
          </a:solidFill>
          <a:latin typeface="Montserrat" panose="02000505000000020004" pitchFamily="2" charset="0"/>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ontserrat" panose="02000505000000020004" pitchFamily="2" charset="0"/>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ontserrat" panose="02000505000000020004" pitchFamily="2" charset="0"/>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ontserrat" panose="02000505000000020004" pitchFamily="2" charset="0"/>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 Peter 3:7</a:t>
            </a:r>
            <a:endParaRPr lang="en-US" dirty="0"/>
          </a:p>
        </p:txBody>
      </p:sp>
      <p:sp>
        <p:nvSpPr>
          <p:cNvPr id="5" name="Content Placeholder 4"/>
          <p:cNvSpPr>
            <a:spLocks noGrp="1"/>
          </p:cNvSpPr>
          <p:nvPr>
            <p:ph sz="quarter" idx="13"/>
          </p:nvPr>
        </p:nvSpPr>
        <p:spPr/>
        <p:txBody>
          <a:bodyPr/>
          <a:lstStyle/>
          <a:p>
            <a:pPr marL="0" indent="0">
              <a:buNone/>
            </a:pPr>
            <a:r>
              <a:rPr lang="en-US" dirty="0" smtClean="0"/>
              <a:t>“But the heavens and the earth which are now preserved by the same word, are reserved for fire until the day of judgment and perdition of ungodly men.”</a:t>
            </a:r>
          </a:p>
        </p:txBody>
      </p:sp>
    </p:spTree>
    <p:extLst>
      <p:ext uri="{BB962C8B-B14F-4D97-AF65-F5344CB8AC3E}">
        <p14:creationId xmlns:p14="http://schemas.microsoft.com/office/powerpoint/2010/main" val="2211402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Eternal Condemnation</a:t>
            </a:r>
            <a:endParaRPr lang="en-US" dirty="0"/>
          </a:p>
        </p:txBody>
      </p:sp>
      <p:sp>
        <p:nvSpPr>
          <p:cNvPr id="3" name="Content Placeholder 2"/>
          <p:cNvSpPr>
            <a:spLocks noGrp="1"/>
          </p:cNvSpPr>
          <p:nvPr>
            <p:ph sz="quarter" idx="13"/>
          </p:nvPr>
        </p:nvSpPr>
        <p:spPr>
          <a:xfrm>
            <a:off x="457200" y="1676400"/>
            <a:ext cx="8305800" cy="2895600"/>
          </a:xfrm>
        </p:spPr>
        <p:txBody>
          <a:bodyPr/>
          <a:lstStyle/>
          <a:p>
            <a:pPr marL="0" indent="0">
              <a:buNone/>
            </a:pPr>
            <a:r>
              <a:rPr lang="en-US" sz="3000" baseline="30000" dirty="0" smtClean="0">
                <a:solidFill>
                  <a:srgbClr val="FF9661"/>
                </a:solidFill>
              </a:rPr>
              <a:t>28  </a:t>
            </a:r>
            <a:r>
              <a:rPr lang="en-US" sz="3000" dirty="0" smtClean="0"/>
              <a:t>"Assuredly, I say to you, all sins will be forgiven the sons of men, and whatever blasphemies they may utter; </a:t>
            </a:r>
            <a:r>
              <a:rPr lang="en-US" sz="3000" baseline="30000" dirty="0" smtClean="0">
                <a:solidFill>
                  <a:srgbClr val="FF9661"/>
                </a:solidFill>
              </a:rPr>
              <a:t>29 </a:t>
            </a:r>
            <a:r>
              <a:rPr lang="en-US" sz="3000" dirty="0" smtClean="0"/>
              <a:t> but he who blasphemes against the Holy Spirit never has forgiveness, but is subject to eternal condemnation" (Mk. 3:28, 29)</a:t>
            </a:r>
            <a:endParaRPr lang="en-US" sz="3000" dirty="0"/>
          </a:p>
        </p:txBody>
      </p:sp>
    </p:spTree>
    <p:extLst>
      <p:ext uri="{BB962C8B-B14F-4D97-AF65-F5344CB8AC3E}">
        <p14:creationId xmlns:p14="http://schemas.microsoft.com/office/powerpoint/2010/main" val="1436225920"/>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219200"/>
            <a:ext cx="8229600" cy="2895600"/>
          </a:xfrm>
        </p:spPr>
        <p:txBody>
          <a:bodyPr/>
          <a:lstStyle/>
          <a:p>
            <a:pPr marL="0" indent="0">
              <a:buNone/>
            </a:pPr>
            <a:r>
              <a:rPr lang="en-US" sz="3600" dirty="0" smtClean="0"/>
              <a:t>“What </a:t>
            </a:r>
            <a:r>
              <a:rPr lang="en-US" sz="3600" dirty="0"/>
              <a:t>will be the end of those who do not obey the gospel of God</a:t>
            </a:r>
            <a:r>
              <a:rPr lang="en-US" sz="3600" dirty="0" smtClean="0"/>
              <a:t>?” (1 Pet. 4:17)</a:t>
            </a:r>
          </a:p>
          <a:p>
            <a:pPr>
              <a:buFont typeface="Wingdings" panose="05000000000000000000" pitchFamily="2" charset="2"/>
              <a:buChar char="Ø"/>
            </a:pPr>
            <a:r>
              <a:rPr lang="en-US" dirty="0" smtClean="0"/>
              <a:t>The answer is explicitly given!</a:t>
            </a:r>
            <a:endParaRPr lang="en-US" dirty="0"/>
          </a:p>
        </p:txBody>
      </p:sp>
    </p:spTree>
    <p:extLst>
      <p:ext uri="{BB962C8B-B14F-4D97-AF65-F5344CB8AC3E}">
        <p14:creationId xmlns:p14="http://schemas.microsoft.com/office/powerpoint/2010/main" val="30114931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Eternal Destruction</a:t>
            </a:r>
            <a:endParaRPr lang="en-US" dirty="0"/>
          </a:p>
        </p:txBody>
      </p:sp>
      <p:sp>
        <p:nvSpPr>
          <p:cNvPr id="3" name="Content Placeholder 2"/>
          <p:cNvSpPr>
            <a:spLocks noGrp="1"/>
          </p:cNvSpPr>
          <p:nvPr>
            <p:ph sz="quarter" idx="13"/>
          </p:nvPr>
        </p:nvSpPr>
        <p:spPr/>
        <p:txBody>
          <a:bodyPr/>
          <a:lstStyle/>
          <a:p>
            <a:pPr marL="0" indent="0">
              <a:buNone/>
            </a:pPr>
            <a:r>
              <a:rPr lang="en-US" baseline="30000" dirty="0" smtClean="0">
                <a:solidFill>
                  <a:srgbClr val="FF9661"/>
                </a:solidFill>
              </a:rPr>
              <a:t>8 </a:t>
            </a:r>
            <a:r>
              <a:rPr lang="en-US" dirty="0" smtClean="0"/>
              <a:t> in flaming fire taking vengeance on those who do not know God, and on those who do not obey the gospel of our Lord Jesus Christ.</a:t>
            </a:r>
          </a:p>
          <a:p>
            <a:pPr marL="0" indent="0">
              <a:buNone/>
            </a:pPr>
            <a:r>
              <a:rPr lang="en-US" baseline="30000" dirty="0" smtClean="0">
                <a:solidFill>
                  <a:srgbClr val="FF9661"/>
                </a:solidFill>
              </a:rPr>
              <a:t>9 </a:t>
            </a:r>
            <a:r>
              <a:rPr lang="en-US" dirty="0" smtClean="0"/>
              <a:t> These shall be punished with everlasting destruction from the presence of the Lord and from the glory of His power” (2 Thess. 1:8, 9)</a:t>
            </a:r>
          </a:p>
        </p:txBody>
      </p:sp>
    </p:spTree>
    <p:extLst>
      <p:ext uri="{BB962C8B-B14F-4D97-AF65-F5344CB8AC3E}">
        <p14:creationId xmlns:p14="http://schemas.microsoft.com/office/powerpoint/2010/main" val="11907402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Revelation 20:14, 15</a:t>
            </a:r>
            <a:endParaRPr lang="en-US" dirty="0"/>
          </a:p>
        </p:txBody>
      </p:sp>
      <p:sp>
        <p:nvSpPr>
          <p:cNvPr id="5" name="Content Placeholder 4"/>
          <p:cNvSpPr>
            <a:spLocks noGrp="1"/>
          </p:cNvSpPr>
          <p:nvPr>
            <p:ph sz="quarter" idx="13"/>
          </p:nvPr>
        </p:nvSpPr>
        <p:spPr/>
        <p:txBody>
          <a:bodyPr/>
          <a:lstStyle/>
          <a:p>
            <a:pPr marL="0" indent="0">
              <a:buNone/>
            </a:pPr>
            <a:r>
              <a:rPr lang="en-US" baseline="30000" dirty="0" smtClean="0">
                <a:solidFill>
                  <a:srgbClr val="FF9661"/>
                </a:solidFill>
              </a:rPr>
              <a:t>14  </a:t>
            </a:r>
            <a:r>
              <a:rPr lang="en-US" dirty="0" smtClean="0"/>
              <a:t>Then Death and Hades were cast into the lake of fire. This is the second death.</a:t>
            </a:r>
          </a:p>
          <a:p>
            <a:pPr marL="0" indent="0">
              <a:buNone/>
            </a:pPr>
            <a:r>
              <a:rPr lang="en-US" baseline="30000" dirty="0" smtClean="0">
                <a:solidFill>
                  <a:srgbClr val="FF9661"/>
                </a:solidFill>
              </a:rPr>
              <a:t>15  </a:t>
            </a:r>
            <a:r>
              <a:rPr lang="en-US" dirty="0" smtClean="0"/>
              <a:t>And anyone not found written in the Book of Life was cast into the lake of fire.</a:t>
            </a:r>
          </a:p>
          <a:p>
            <a:pPr marL="0" indent="0">
              <a:buNone/>
            </a:pPr>
            <a:endParaRPr lang="en-US" dirty="0"/>
          </a:p>
        </p:txBody>
      </p:sp>
    </p:spTree>
    <p:extLst>
      <p:ext uri="{BB962C8B-B14F-4D97-AF65-F5344CB8AC3E}">
        <p14:creationId xmlns:p14="http://schemas.microsoft.com/office/powerpoint/2010/main" val="184273771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Hebrews 10:28, 29</a:t>
            </a:r>
            <a:endParaRPr lang="en-US" dirty="0"/>
          </a:p>
        </p:txBody>
      </p:sp>
      <p:sp>
        <p:nvSpPr>
          <p:cNvPr id="5" name="Content Placeholder 4"/>
          <p:cNvSpPr>
            <a:spLocks noGrp="1"/>
          </p:cNvSpPr>
          <p:nvPr>
            <p:ph sz="quarter" idx="13"/>
          </p:nvPr>
        </p:nvSpPr>
        <p:spPr>
          <a:xfrm>
            <a:off x="457200" y="1828800"/>
            <a:ext cx="8229600" cy="4800600"/>
          </a:xfrm>
        </p:spPr>
        <p:txBody>
          <a:bodyPr>
            <a:normAutofit lnSpcReduction="10000"/>
          </a:bodyPr>
          <a:lstStyle/>
          <a:p>
            <a:pPr marL="0" indent="0">
              <a:buNone/>
            </a:pPr>
            <a:r>
              <a:rPr lang="en-US" baseline="30000" dirty="0" smtClean="0">
                <a:solidFill>
                  <a:srgbClr val="FF9661"/>
                </a:solidFill>
              </a:rPr>
              <a:t>28  </a:t>
            </a:r>
            <a:r>
              <a:rPr lang="en-US" dirty="0" smtClean="0"/>
              <a:t>Anyone who has rejected Moses’ law dies without mercy on the testimony of two or three witnesses.</a:t>
            </a:r>
          </a:p>
          <a:p>
            <a:pPr marL="0" indent="0">
              <a:buNone/>
            </a:pPr>
            <a:r>
              <a:rPr lang="en-US" baseline="30000" dirty="0" smtClean="0">
                <a:solidFill>
                  <a:srgbClr val="FF9661"/>
                </a:solidFill>
              </a:rPr>
              <a:t>29  </a:t>
            </a:r>
            <a:r>
              <a:rPr lang="en-US" dirty="0" smtClean="0"/>
              <a:t>Of how much worse punishment, do you suppose, will he be thought worthy who has trampled the Son of God underfoot, counted the blood of the covenant by which he was sanctified a common thing, and insulted the Spirit of grace?</a:t>
            </a:r>
          </a:p>
          <a:p>
            <a:pPr marL="0" indent="0">
              <a:buNone/>
            </a:pPr>
            <a:endParaRPr lang="en-US" dirty="0"/>
          </a:p>
        </p:txBody>
      </p:sp>
      <p:cxnSp>
        <p:nvCxnSpPr>
          <p:cNvPr id="3" name="Straight Connector 2"/>
          <p:cNvCxnSpPr/>
          <p:nvPr/>
        </p:nvCxnSpPr>
        <p:spPr bwMode="auto">
          <a:xfrm>
            <a:off x="1066800" y="3715512"/>
            <a:ext cx="6781800" cy="0"/>
          </a:xfrm>
          <a:prstGeom prst="line">
            <a:avLst/>
          </a:prstGeom>
          <a:solidFill>
            <a:schemeClr val="accent1"/>
          </a:solidFill>
          <a:ln w="571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526582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Is It Just For A Loving God To Send People To Hell?</a:t>
            </a:r>
            <a:endParaRPr lang="en-US" sz="4000" dirty="0"/>
          </a:p>
        </p:txBody>
      </p:sp>
      <p:sp>
        <p:nvSpPr>
          <p:cNvPr id="3" name="Content Placeholder 2"/>
          <p:cNvSpPr>
            <a:spLocks noGrp="1"/>
          </p:cNvSpPr>
          <p:nvPr>
            <p:ph sz="quarter" idx="13"/>
          </p:nvPr>
        </p:nvSpPr>
        <p:spPr/>
        <p:txBody>
          <a:bodyPr/>
          <a:lstStyle/>
          <a:p>
            <a:r>
              <a:rPr lang="en-US" dirty="0" smtClean="0"/>
              <a:t>Hell is not for reform</a:t>
            </a:r>
          </a:p>
          <a:p>
            <a:r>
              <a:rPr lang="en-US" dirty="0" smtClean="0"/>
              <a:t>Those who lived their lives rejecting God inherit an eternity where God has rejected them</a:t>
            </a:r>
          </a:p>
          <a:p>
            <a:r>
              <a:rPr lang="en-US" dirty="0"/>
              <a:t>It is just to meet out </a:t>
            </a:r>
            <a:r>
              <a:rPr lang="en-US" dirty="0" smtClean="0"/>
              <a:t>rewards </a:t>
            </a:r>
            <a:r>
              <a:rPr lang="en-US" dirty="0"/>
              <a:t>based on behavior (2 Thess. 1:4-7)</a:t>
            </a:r>
          </a:p>
          <a:p>
            <a:r>
              <a:rPr lang="en-US" dirty="0" smtClean="0"/>
              <a:t>God’s ways are higher than our ways</a:t>
            </a:r>
          </a:p>
        </p:txBody>
      </p:sp>
    </p:spTree>
    <p:extLst>
      <p:ext uri="{BB962C8B-B14F-4D97-AF65-F5344CB8AC3E}">
        <p14:creationId xmlns:p14="http://schemas.microsoft.com/office/powerpoint/2010/main" val="109602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55:7-9</a:t>
            </a:r>
            <a:endParaRPr lang="en-US" dirty="0"/>
          </a:p>
        </p:txBody>
      </p:sp>
      <p:sp>
        <p:nvSpPr>
          <p:cNvPr id="3" name="Content Placeholder 2"/>
          <p:cNvSpPr>
            <a:spLocks noGrp="1"/>
          </p:cNvSpPr>
          <p:nvPr>
            <p:ph sz="quarter" idx="13"/>
          </p:nvPr>
        </p:nvSpPr>
        <p:spPr/>
        <p:txBody>
          <a:bodyPr/>
          <a:lstStyle/>
          <a:p>
            <a:pPr marL="0" indent="0">
              <a:buNone/>
            </a:pPr>
            <a:r>
              <a:rPr lang="en-US" sz="3600" dirty="0">
                <a:solidFill>
                  <a:srgbClr val="FFC000"/>
                </a:solidFill>
              </a:rPr>
              <a:t>7</a:t>
            </a:r>
            <a:r>
              <a:rPr lang="en-US" sz="3600" dirty="0"/>
              <a:t>  Let the wicked forsake his way, And the unrighteous man his thoughts; Let him return to the LORD, And He will have mercy on him; And to our God, For He will abundantly pardon</a:t>
            </a:r>
            <a:r>
              <a:rPr lang="en-US" sz="3600" dirty="0" smtClean="0"/>
              <a:t>.</a:t>
            </a:r>
            <a:endParaRPr lang="en-US" sz="3600" dirty="0"/>
          </a:p>
        </p:txBody>
      </p:sp>
    </p:spTree>
    <p:extLst>
      <p:ext uri="{BB962C8B-B14F-4D97-AF65-F5344CB8AC3E}">
        <p14:creationId xmlns:p14="http://schemas.microsoft.com/office/powerpoint/2010/main" val="255342213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55:7-9</a:t>
            </a:r>
            <a:endParaRPr lang="en-US" dirty="0"/>
          </a:p>
        </p:txBody>
      </p:sp>
      <p:sp>
        <p:nvSpPr>
          <p:cNvPr id="3" name="Content Placeholder 2"/>
          <p:cNvSpPr>
            <a:spLocks noGrp="1"/>
          </p:cNvSpPr>
          <p:nvPr>
            <p:ph sz="quarter" idx="13"/>
          </p:nvPr>
        </p:nvSpPr>
        <p:spPr/>
        <p:txBody>
          <a:bodyPr/>
          <a:lstStyle/>
          <a:p>
            <a:pPr marL="0" indent="0">
              <a:buNone/>
            </a:pPr>
            <a:r>
              <a:rPr lang="en-US" sz="3600" dirty="0" smtClean="0">
                <a:solidFill>
                  <a:srgbClr val="FFC000"/>
                </a:solidFill>
              </a:rPr>
              <a:t>8 </a:t>
            </a:r>
            <a:r>
              <a:rPr lang="en-US" sz="3600" dirty="0" smtClean="0"/>
              <a:t> </a:t>
            </a:r>
            <a:r>
              <a:rPr lang="en-US" sz="3600" dirty="0"/>
              <a:t>"For My thoughts are not your thoughts, Nor are your ways My ways," says the LORD.</a:t>
            </a:r>
          </a:p>
          <a:p>
            <a:pPr marL="0" indent="0">
              <a:buNone/>
            </a:pPr>
            <a:r>
              <a:rPr lang="en-US" sz="3600" dirty="0">
                <a:solidFill>
                  <a:srgbClr val="FFC000"/>
                </a:solidFill>
              </a:rPr>
              <a:t>9</a:t>
            </a:r>
            <a:r>
              <a:rPr lang="en-US" sz="3600" dirty="0"/>
              <a:t>  "For as the heavens are higher than the earth, So are My ways higher than your ways, And My thoughts than your thoughts</a:t>
            </a:r>
            <a:r>
              <a:rPr lang="en-US" sz="3600" dirty="0" smtClean="0"/>
              <a:t>.</a:t>
            </a:r>
            <a:endParaRPr lang="en-US" sz="3600" dirty="0"/>
          </a:p>
        </p:txBody>
      </p:sp>
    </p:spTree>
    <p:extLst>
      <p:ext uri="{BB962C8B-B14F-4D97-AF65-F5344CB8AC3E}">
        <p14:creationId xmlns:p14="http://schemas.microsoft.com/office/powerpoint/2010/main" val="210315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Escape Hell!</a:t>
            </a:r>
            <a:endParaRPr lang="en-US" dirty="0"/>
          </a:p>
        </p:txBody>
      </p:sp>
      <p:sp>
        <p:nvSpPr>
          <p:cNvPr id="3" name="Content Placeholder 2"/>
          <p:cNvSpPr>
            <a:spLocks noGrp="1"/>
          </p:cNvSpPr>
          <p:nvPr>
            <p:ph sz="quarter" idx="13"/>
          </p:nvPr>
        </p:nvSpPr>
        <p:spPr>
          <a:xfrm>
            <a:off x="457200" y="1447800"/>
            <a:ext cx="8229600" cy="5410200"/>
          </a:xfrm>
        </p:spPr>
        <p:txBody>
          <a:bodyPr>
            <a:normAutofit lnSpcReduction="10000"/>
          </a:bodyPr>
          <a:lstStyle/>
          <a:p>
            <a:pPr marL="0" indent="0">
              <a:buNone/>
            </a:pPr>
            <a:r>
              <a:rPr lang="en-US" dirty="0" smtClean="0"/>
              <a:t>Have your name written in the book of life by obeying the gospel (Phil. 4:3)!</a:t>
            </a:r>
            <a:br>
              <a:rPr lang="en-US" dirty="0" smtClean="0"/>
            </a:br>
            <a:endParaRPr lang="en-US" dirty="0" smtClean="0"/>
          </a:p>
          <a:p>
            <a:pPr>
              <a:buFont typeface="Wingdings" panose="05000000000000000000" pitchFamily="2" charset="2"/>
              <a:buChar char="ü"/>
            </a:pPr>
            <a:r>
              <a:rPr lang="en-US" dirty="0" smtClean="0">
                <a:solidFill>
                  <a:srgbClr val="FFC000"/>
                </a:solidFill>
              </a:rPr>
              <a:t>Listen</a:t>
            </a:r>
            <a:r>
              <a:rPr lang="en-US" dirty="0" smtClean="0"/>
              <a:t> to God’s word (Rev. 2:7)</a:t>
            </a:r>
          </a:p>
          <a:p>
            <a:pPr>
              <a:buFont typeface="Wingdings" panose="05000000000000000000" pitchFamily="2" charset="2"/>
              <a:buChar char="ü"/>
            </a:pPr>
            <a:r>
              <a:rPr lang="en-US" dirty="0" smtClean="0">
                <a:solidFill>
                  <a:srgbClr val="FFC000"/>
                </a:solidFill>
              </a:rPr>
              <a:t>Believe</a:t>
            </a:r>
            <a:r>
              <a:rPr lang="en-US" dirty="0" smtClean="0"/>
              <a:t> in the position of Jesus as the Son of God (Rom. 10:9, 10)</a:t>
            </a:r>
          </a:p>
          <a:p>
            <a:pPr>
              <a:buFont typeface="Wingdings" panose="05000000000000000000" pitchFamily="2" charset="2"/>
              <a:buChar char="ü"/>
            </a:pPr>
            <a:r>
              <a:rPr lang="en-US" dirty="0" smtClean="0">
                <a:solidFill>
                  <a:srgbClr val="FFC000"/>
                </a:solidFill>
              </a:rPr>
              <a:t>Repent</a:t>
            </a:r>
            <a:r>
              <a:rPr lang="en-US" dirty="0" smtClean="0"/>
              <a:t> of your sins (Rev. 9:20, 21)</a:t>
            </a:r>
          </a:p>
          <a:p>
            <a:pPr>
              <a:buFont typeface="Wingdings" panose="05000000000000000000" pitchFamily="2" charset="2"/>
              <a:buChar char="ü"/>
            </a:pPr>
            <a:r>
              <a:rPr lang="en-US" dirty="0" smtClean="0">
                <a:solidFill>
                  <a:srgbClr val="FFC000"/>
                </a:solidFill>
              </a:rPr>
              <a:t>Confess</a:t>
            </a:r>
            <a:r>
              <a:rPr lang="en-US" dirty="0" smtClean="0"/>
              <a:t> your Lord (Rom. 10:9, 10)</a:t>
            </a:r>
          </a:p>
          <a:p>
            <a:pPr>
              <a:buFont typeface="Wingdings" panose="05000000000000000000" pitchFamily="2" charset="2"/>
              <a:buChar char="ü"/>
            </a:pPr>
            <a:r>
              <a:rPr lang="en-US" dirty="0" smtClean="0">
                <a:solidFill>
                  <a:srgbClr val="FFC000"/>
                </a:solidFill>
              </a:rPr>
              <a:t>Be baptized </a:t>
            </a:r>
            <a:r>
              <a:rPr lang="en-US" dirty="0" smtClean="0"/>
              <a:t>into Christ (Gal. 3:27)</a:t>
            </a:r>
          </a:p>
          <a:p>
            <a:pPr>
              <a:buFont typeface="Wingdings" panose="05000000000000000000" pitchFamily="2" charset="2"/>
              <a:buChar char="ü"/>
            </a:pPr>
            <a:r>
              <a:rPr lang="en-US" dirty="0" smtClean="0">
                <a:solidFill>
                  <a:srgbClr val="FFC000"/>
                </a:solidFill>
              </a:rPr>
              <a:t>Remain faithful </a:t>
            </a:r>
            <a:r>
              <a:rPr lang="en-US" dirty="0" smtClean="0"/>
              <a:t>(Rev. 2:10)</a:t>
            </a:r>
          </a:p>
        </p:txBody>
      </p:sp>
    </p:spTree>
    <p:extLst>
      <p:ext uri="{BB962C8B-B14F-4D97-AF65-F5344CB8AC3E}">
        <p14:creationId xmlns:p14="http://schemas.microsoft.com/office/powerpoint/2010/main" val="700043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5:28, 29</a:t>
            </a:r>
            <a:endParaRPr lang="en-US" dirty="0"/>
          </a:p>
        </p:txBody>
      </p:sp>
      <p:sp>
        <p:nvSpPr>
          <p:cNvPr id="3" name="Content Placeholder 2"/>
          <p:cNvSpPr>
            <a:spLocks noGrp="1"/>
          </p:cNvSpPr>
          <p:nvPr>
            <p:ph sz="quarter" idx="13"/>
          </p:nvPr>
        </p:nvSpPr>
        <p:spPr>
          <a:xfrm>
            <a:off x="457200" y="1524000"/>
            <a:ext cx="8229600" cy="2895600"/>
          </a:xfrm>
        </p:spPr>
        <p:txBody>
          <a:bodyPr>
            <a:normAutofit fontScale="92500"/>
          </a:bodyPr>
          <a:lstStyle/>
          <a:p>
            <a:pPr marL="0" indent="0" algn="ctr">
              <a:buNone/>
            </a:pPr>
            <a:r>
              <a:rPr lang="en-US" dirty="0" smtClean="0"/>
              <a:t>“Do not marvel at this; for the hour is coming in which all who are in the graves will hear His voice and come forth—those who have done good, to the resurrection of life, and those who have done evil, to the resurrection of condemnation.”</a:t>
            </a:r>
          </a:p>
        </p:txBody>
      </p:sp>
      <p:sp>
        <p:nvSpPr>
          <p:cNvPr id="4" name="TextBox 3"/>
          <p:cNvSpPr txBox="1"/>
          <p:nvPr/>
        </p:nvSpPr>
        <p:spPr>
          <a:xfrm>
            <a:off x="0" y="6248400"/>
            <a:ext cx="9144000" cy="461665"/>
          </a:xfrm>
          <a:prstGeom prst="rect">
            <a:avLst/>
          </a:prstGeom>
          <a:noFill/>
        </p:spPr>
        <p:txBody>
          <a:bodyPr wrap="square" rtlCol="0">
            <a:spAutoFit/>
          </a:bodyPr>
          <a:lstStyle/>
          <a:p>
            <a:pPr algn="ctr"/>
            <a:r>
              <a:rPr lang="en-US" dirty="0" smtClean="0">
                <a:solidFill>
                  <a:srgbClr val="FF9661"/>
                </a:solidFill>
              </a:rPr>
              <a:t>See also Acts 24:15</a:t>
            </a:r>
            <a:endParaRPr lang="en-US" dirty="0">
              <a:solidFill>
                <a:srgbClr val="FF9661"/>
              </a:solidFill>
            </a:endParaRPr>
          </a:p>
        </p:txBody>
      </p:sp>
    </p:spTree>
    <p:extLst>
      <p:ext uri="{BB962C8B-B14F-4D97-AF65-F5344CB8AC3E}">
        <p14:creationId xmlns:p14="http://schemas.microsoft.com/office/powerpoint/2010/main" val="374331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21:8</a:t>
            </a:r>
            <a:endParaRPr lang="en-US" dirty="0"/>
          </a:p>
        </p:txBody>
      </p:sp>
      <p:sp>
        <p:nvSpPr>
          <p:cNvPr id="3" name="Content Placeholder 2"/>
          <p:cNvSpPr>
            <a:spLocks noGrp="1"/>
          </p:cNvSpPr>
          <p:nvPr>
            <p:ph sz="quarter" idx="13"/>
          </p:nvPr>
        </p:nvSpPr>
        <p:spPr>
          <a:xfrm>
            <a:off x="457200" y="1524000"/>
            <a:ext cx="8229600" cy="2895600"/>
          </a:xfrm>
        </p:spPr>
        <p:txBody>
          <a:bodyPr/>
          <a:lstStyle/>
          <a:p>
            <a:pPr marL="0" indent="0" algn="ctr">
              <a:buNone/>
            </a:pPr>
            <a:r>
              <a:rPr lang="en-US" dirty="0" smtClean="0"/>
              <a:t>“But the cowardly, unbelieving, abominable, murderers, sexually immoral, sorcerers, idolaters, and all liars shall have their part in the lake which burns with fire and brimstone, which is the second death.”</a:t>
            </a:r>
          </a:p>
        </p:txBody>
      </p:sp>
    </p:spTree>
    <p:extLst>
      <p:ext uri="{BB962C8B-B14F-4D97-AF65-F5344CB8AC3E}">
        <p14:creationId xmlns:p14="http://schemas.microsoft.com/office/powerpoint/2010/main" val="270822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Eternal Punishment!</a:t>
            </a:r>
            <a:endParaRPr lang="en-US" dirty="0"/>
          </a:p>
        </p:txBody>
      </p:sp>
    </p:spTree>
    <p:extLst>
      <p:ext uri="{BB962C8B-B14F-4D97-AF65-F5344CB8AC3E}">
        <p14:creationId xmlns:p14="http://schemas.microsoft.com/office/powerpoint/2010/main" val="1887850006"/>
      </p:ext>
    </p:extLst>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Everlasting Fire</a:t>
            </a:r>
            <a:endParaRPr lang="en-US" dirty="0"/>
          </a:p>
        </p:txBody>
      </p:sp>
      <p:sp>
        <p:nvSpPr>
          <p:cNvPr id="4" name="Content Placeholder 3"/>
          <p:cNvSpPr>
            <a:spLocks noGrp="1"/>
          </p:cNvSpPr>
          <p:nvPr>
            <p:ph sz="quarter" idx="13"/>
          </p:nvPr>
        </p:nvSpPr>
        <p:spPr/>
        <p:txBody>
          <a:bodyPr/>
          <a:lstStyle/>
          <a:p>
            <a:pPr marL="0" indent="0">
              <a:buNone/>
            </a:pPr>
            <a:r>
              <a:rPr lang="en-US" dirty="0" smtClean="0"/>
              <a:t>“Then He will also say to those on the left hand, ‘Depart from Me, you cursed, into the everlasting fire prepared for the devil and his angels:” (Matt. 25:41)</a:t>
            </a:r>
          </a:p>
        </p:txBody>
      </p:sp>
      <p:sp>
        <p:nvSpPr>
          <p:cNvPr id="5" name="TextBox 4"/>
          <p:cNvSpPr txBox="1"/>
          <p:nvPr/>
        </p:nvSpPr>
        <p:spPr>
          <a:xfrm>
            <a:off x="0" y="6400800"/>
            <a:ext cx="9144000" cy="461665"/>
          </a:xfrm>
          <a:prstGeom prst="rect">
            <a:avLst/>
          </a:prstGeom>
          <a:noFill/>
        </p:spPr>
        <p:txBody>
          <a:bodyPr wrap="square" rtlCol="0">
            <a:spAutoFit/>
          </a:bodyPr>
          <a:lstStyle/>
          <a:p>
            <a:pPr algn="ctr"/>
            <a:r>
              <a:rPr lang="en-US" dirty="0" smtClean="0">
                <a:solidFill>
                  <a:srgbClr val="FF9661"/>
                </a:solidFill>
                <a:latin typeface="Montserrat" panose="02000505000000020004" pitchFamily="2" charset="0"/>
              </a:rPr>
              <a:t>Is it only Satan and His angels who will suffer eternal fire?</a:t>
            </a:r>
            <a:endParaRPr lang="en-US" dirty="0">
              <a:solidFill>
                <a:srgbClr val="FF9661"/>
              </a:solidFill>
              <a:latin typeface="Montserrat" panose="02000505000000020004" pitchFamily="2" charset="0"/>
            </a:endParaRPr>
          </a:p>
        </p:txBody>
      </p:sp>
    </p:spTree>
    <p:extLst>
      <p:ext uri="{BB962C8B-B14F-4D97-AF65-F5344CB8AC3E}">
        <p14:creationId xmlns:p14="http://schemas.microsoft.com/office/powerpoint/2010/main" val="30032673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5203361"/>
            <a:ext cx="9144000" cy="398744"/>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4" name="Rectangle 13"/>
          <p:cNvSpPr/>
          <p:nvPr/>
        </p:nvSpPr>
        <p:spPr bwMode="auto">
          <a:xfrm>
            <a:off x="533400" y="5913120"/>
            <a:ext cx="990600" cy="381000"/>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3" name="Rectangle 12"/>
          <p:cNvSpPr/>
          <p:nvPr/>
        </p:nvSpPr>
        <p:spPr bwMode="auto">
          <a:xfrm>
            <a:off x="0" y="5203255"/>
            <a:ext cx="9144000" cy="320347"/>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6" name="Title 5"/>
          <p:cNvSpPr>
            <a:spLocks noGrp="1"/>
          </p:cNvSpPr>
          <p:nvPr>
            <p:ph type="title"/>
          </p:nvPr>
        </p:nvSpPr>
        <p:spPr/>
        <p:txBody>
          <a:bodyPr/>
          <a:lstStyle/>
          <a:p>
            <a:r>
              <a:rPr lang="en-US" dirty="0" smtClean="0"/>
              <a:t>Revelation 14:9-11</a:t>
            </a:r>
            <a:endParaRPr lang="en-US" dirty="0"/>
          </a:p>
        </p:txBody>
      </p:sp>
      <p:sp>
        <p:nvSpPr>
          <p:cNvPr id="5" name="Content Placeholder 4"/>
          <p:cNvSpPr>
            <a:spLocks noGrp="1"/>
          </p:cNvSpPr>
          <p:nvPr>
            <p:ph sz="quarter" idx="13"/>
          </p:nvPr>
        </p:nvSpPr>
        <p:spPr>
          <a:xfrm>
            <a:off x="457200" y="1828800"/>
            <a:ext cx="8229600" cy="5029200"/>
          </a:xfrm>
        </p:spPr>
        <p:txBody>
          <a:bodyPr>
            <a:normAutofit fontScale="85000" lnSpcReduction="10000"/>
          </a:bodyPr>
          <a:lstStyle/>
          <a:p>
            <a:pPr marL="0" indent="0">
              <a:buNone/>
            </a:pPr>
            <a:r>
              <a:rPr lang="en-US" baseline="30000" dirty="0" smtClean="0">
                <a:solidFill>
                  <a:srgbClr val="FF9661"/>
                </a:solidFill>
              </a:rPr>
              <a:t>9  </a:t>
            </a:r>
            <a:r>
              <a:rPr lang="en-US" dirty="0" smtClean="0"/>
              <a:t>Then a third angel followed them, saying with a loud voice, "If anyone worships the beast and his image, and receives his mark on his forehead or on his hand, </a:t>
            </a:r>
            <a:r>
              <a:rPr lang="en-US" baseline="30000" dirty="0" smtClean="0">
                <a:solidFill>
                  <a:srgbClr val="FF9661"/>
                </a:solidFill>
              </a:rPr>
              <a:t>10  </a:t>
            </a:r>
            <a:r>
              <a:rPr lang="en-US" dirty="0" smtClean="0"/>
              <a:t>"he himself shall also drink of the wine of the wrath of God, which is poured out full strength into the cup of His indignation. He shall be tormented with fire and brimstone in the presence of the holy angels and in the presence of the Lamb. </a:t>
            </a:r>
            <a:r>
              <a:rPr lang="en-US" baseline="30000" dirty="0" smtClean="0">
                <a:solidFill>
                  <a:srgbClr val="FF9661"/>
                </a:solidFill>
              </a:rPr>
              <a:t>11 </a:t>
            </a:r>
            <a:r>
              <a:rPr lang="en-US" dirty="0" smtClean="0"/>
              <a:t> "And the smoke of their torment ascends forever and ever; and they have no rest day or night, who worship the beast and his image, and whoever receives the mark of his name."</a:t>
            </a:r>
          </a:p>
        </p:txBody>
      </p:sp>
      <p:cxnSp>
        <p:nvCxnSpPr>
          <p:cNvPr id="8" name="Straight Connector 7"/>
          <p:cNvCxnSpPr/>
          <p:nvPr/>
        </p:nvCxnSpPr>
        <p:spPr bwMode="auto">
          <a:xfrm>
            <a:off x="3810000" y="2590800"/>
            <a:ext cx="1676400" cy="0"/>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a:off x="5943600" y="3347545"/>
            <a:ext cx="1828800" cy="0"/>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4495800" y="4419600"/>
            <a:ext cx="1981200" cy="0"/>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58455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0 -0.00231 L 0 0.05787 " pathEditMode="relative" rAng="0" ptsTypes="AA">
                                      <p:cBhvr>
                                        <p:cTn id="24" dur="2000" fill="hold"/>
                                        <p:tgtEl>
                                          <p:spTgt spid="13"/>
                                        </p:tgtEl>
                                        <p:attrNameLst>
                                          <p:attrName>ppt_x</p:attrName>
                                          <p:attrName>ppt_y</p:attrName>
                                        </p:attrNameLst>
                                      </p:cBhvr>
                                      <p:rCtr x="0" y="3009"/>
                                    </p:animMotion>
                                  </p:childTnLst>
                                </p:cTn>
                              </p:par>
                              <p:par>
                                <p:cTn id="25" presetID="10" presetClass="entr" presetSubtype="0" fill="hold" grpId="0" nodeType="withEffect">
                                  <p:stCondLst>
                                    <p:cond delay="25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2000"/>
                            </p:stCondLst>
                            <p:childTnLst>
                              <p:par>
                                <p:cTn id="29" presetID="1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Revelation 20:10</a:t>
            </a:r>
            <a:endParaRPr lang="en-US" dirty="0"/>
          </a:p>
        </p:txBody>
      </p:sp>
      <p:sp>
        <p:nvSpPr>
          <p:cNvPr id="5" name="Content Placeholder 4"/>
          <p:cNvSpPr>
            <a:spLocks noGrp="1"/>
          </p:cNvSpPr>
          <p:nvPr>
            <p:ph sz="quarter" idx="13"/>
          </p:nvPr>
        </p:nvSpPr>
        <p:spPr/>
        <p:txBody>
          <a:bodyPr/>
          <a:lstStyle/>
          <a:p>
            <a:pPr marL="0" indent="0">
              <a:buNone/>
            </a:pPr>
            <a:r>
              <a:rPr lang="en-US" dirty="0" smtClean="0"/>
              <a:t>“The devil, who deceived them, was cast into the lake of fire and brimstone where the beast and the false prophet are. And they will be tormented day and night forever and ever.”</a:t>
            </a:r>
          </a:p>
        </p:txBody>
      </p:sp>
    </p:spTree>
    <p:extLst>
      <p:ext uri="{BB962C8B-B14F-4D97-AF65-F5344CB8AC3E}">
        <p14:creationId xmlns:p14="http://schemas.microsoft.com/office/powerpoint/2010/main" val="297799504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Mark 9:42-48</a:t>
            </a:r>
            <a:endParaRPr lang="en-US" dirty="0"/>
          </a:p>
        </p:txBody>
      </p:sp>
      <p:sp>
        <p:nvSpPr>
          <p:cNvPr id="9" name="Subtitle 8"/>
          <p:cNvSpPr>
            <a:spLocks noGrp="1"/>
          </p:cNvSpPr>
          <p:nvPr>
            <p:ph type="subTitle" idx="1"/>
          </p:nvPr>
        </p:nvSpPr>
        <p:spPr>
          <a:xfrm>
            <a:off x="609600" y="3733800"/>
            <a:ext cx="7924800" cy="2286000"/>
          </a:xfrm>
        </p:spPr>
        <p:txBody>
          <a:bodyPr/>
          <a:lstStyle/>
          <a:p>
            <a:r>
              <a:rPr lang="en-US" b="1" dirty="0" smtClean="0"/>
              <a:t>NO END</a:t>
            </a:r>
            <a:endParaRPr lang="en-US" b="1" dirty="0"/>
          </a:p>
        </p:txBody>
      </p:sp>
      <p:sp>
        <p:nvSpPr>
          <p:cNvPr id="10" name="Rectangle 14"/>
          <p:cNvSpPr>
            <a:spLocks noChangeArrowheads="1"/>
          </p:cNvSpPr>
          <p:nvPr/>
        </p:nvSpPr>
        <p:spPr bwMode="auto">
          <a:xfrm>
            <a:off x="387327" y="2057400"/>
            <a:ext cx="3949746" cy="1524000"/>
          </a:xfrm>
          <a:prstGeom prst="rect">
            <a:avLst/>
          </a:prstGeom>
          <a:noFill/>
          <a:ln w="9525">
            <a:noFill/>
            <a:miter lim="800000"/>
            <a:headEnd/>
            <a:tailEnd/>
          </a:ln>
          <a:effectLst/>
        </p:spPr>
        <p:txBody>
          <a:bodyPr wrap="none" anchor="ctr"/>
          <a:lstStyle/>
          <a:p>
            <a:pPr algn="ctr"/>
            <a:r>
              <a:rPr lang="en-US" altLang="en-US" sz="2800" b="1" dirty="0">
                <a:solidFill>
                  <a:schemeClr val="bg1"/>
                </a:solidFill>
              </a:rPr>
              <a:t>Worm Doesn’t Die</a:t>
            </a:r>
          </a:p>
          <a:p>
            <a:pPr algn="ctr"/>
            <a:r>
              <a:rPr lang="en-US" altLang="en-US" sz="1800" b="1" dirty="0" smtClean="0">
                <a:solidFill>
                  <a:srgbClr val="CC3300"/>
                </a:solidFill>
              </a:rPr>
              <a:t>Worm </a:t>
            </a:r>
            <a:r>
              <a:rPr lang="en-US" altLang="en-US" sz="1800" b="1" dirty="0">
                <a:solidFill>
                  <a:srgbClr val="CC3300"/>
                </a:solidFill>
              </a:rPr>
              <a:t>eats </a:t>
            </a:r>
            <a:r>
              <a:rPr lang="en-US" altLang="en-US" sz="1800" b="1" dirty="0" smtClean="0">
                <a:solidFill>
                  <a:srgbClr val="CC3300"/>
                </a:solidFill>
              </a:rPr>
              <a:t>flesh of </a:t>
            </a:r>
            <a:r>
              <a:rPr lang="en-US" altLang="en-US" sz="1800" b="1" dirty="0">
                <a:solidFill>
                  <a:srgbClr val="CC3300"/>
                </a:solidFill>
              </a:rPr>
              <a:t>animal</a:t>
            </a:r>
          </a:p>
          <a:p>
            <a:pPr algn="ctr"/>
            <a:r>
              <a:rPr lang="en-US" altLang="en-US" sz="1800" b="1" dirty="0" smtClean="0">
                <a:solidFill>
                  <a:srgbClr val="CC3300"/>
                </a:solidFill>
              </a:rPr>
              <a:t>When consumed worm </a:t>
            </a:r>
            <a:r>
              <a:rPr lang="en-US" altLang="en-US" sz="1800" b="1" dirty="0">
                <a:solidFill>
                  <a:srgbClr val="CC3300"/>
                </a:solidFill>
              </a:rPr>
              <a:t>dies</a:t>
            </a:r>
            <a:endParaRPr lang="en-US" altLang="en-US" sz="1600" b="1" dirty="0">
              <a:solidFill>
                <a:srgbClr val="CC3300"/>
              </a:solidFill>
            </a:endParaRPr>
          </a:p>
        </p:txBody>
      </p:sp>
      <p:sp>
        <p:nvSpPr>
          <p:cNvPr id="11" name="Rectangle 15"/>
          <p:cNvSpPr>
            <a:spLocks noChangeArrowheads="1"/>
          </p:cNvSpPr>
          <p:nvPr/>
        </p:nvSpPr>
        <p:spPr bwMode="auto">
          <a:xfrm>
            <a:off x="4730727" y="2057400"/>
            <a:ext cx="3949746" cy="1524000"/>
          </a:xfrm>
          <a:prstGeom prst="rect">
            <a:avLst/>
          </a:prstGeom>
          <a:noFill/>
          <a:ln w="9525">
            <a:noFill/>
            <a:miter lim="800000"/>
            <a:headEnd/>
            <a:tailEnd/>
          </a:ln>
          <a:effectLst/>
        </p:spPr>
        <p:txBody>
          <a:bodyPr wrap="none" anchor="ctr"/>
          <a:lstStyle/>
          <a:p>
            <a:pPr algn="ctr"/>
            <a:r>
              <a:rPr lang="en-US" altLang="en-US" sz="2800" b="1" dirty="0">
                <a:solidFill>
                  <a:schemeClr val="bg1"/>
                </a:solidFill>
              </a:rPr>
              <a:t>Fire Not </a:t>
            </a:r>
            <a:r>
              <a:rPr lang="en-US" altLang="en-US" sz="2800" b="1" dirty="0" smtClean="0">
                <a:solidFill>
                  <a:schemeClr val="bg1"/>
                </a:solidFill>
              </a:rPr>
              <a:t>Quenched</a:t>
            </a:r>
            <a:endParaRPr lang="en-US" altLang="en-US" sz="2800" b="1" dirty="0">
              <a:solidFill>
                <a:schemeClr val="bg1"/>
              </a:solidFill>
            </a:endParaRPr>
          </a:p>
          <a:p>
            <a:pPr algn="ctr"/>
            <a:r>
              <a:rPr lang="en-US" altLang="en-US" sz="1800" b="1" dirty="0">
                <a:solidFill>
                  <a:srgbClr val="CC3300"/>
                </a:solidFill>
              </a:rPr>
              <a:t>Burning </a:t>
            </a:r>
            <a:r>
              <a:rPr lang="en-US" altLang="en-US" sz="1800" b="1" dirty="0" smtClean="0">
                <a:solidFill>
                  <a:srgbClr val="CC3300"/>
                </a:solidFill>
              </a:rPr>
              <a:t>trash</a:t>
            </a:r>
            <a:endParaRPr lang="en-US" altLang="en-US" sz="1800" b="1" dirty="0">
              <a:solidFill>
                <a:srgbClr val="CC3300"/>
              </a:solidFill>
            </a:endParaRPr>
          </a:p>
          <a:p>
            <a:pPr algn="ctr"/>
            <a:r>
              <a:rPr lang="en-US" altLang="en-US" sz="1800" b="1" dirty="0">
                <a:solidFill>
                  <a:srgbClr val="CC3300"/>
                </a:solidFill>
              </a:rPr>
              <a:t>When </a:t>
            </a:r>
            <a:r>
              <a:rPr lang="en-US" altLang="en-US" sz="1800" b="1" dirty="0" smtClean="0">
                <a:solidFill>
                  <a:srgbClr val="CC3300"/>
                </a:solidFill>
              </a:rPr>
              <a:t>consumed fire </a:t>
            </a:r>
            <a:r>
              <a:rPr lang="en-US" altLang="en-US" sz="1800" b="1" dirty="0">
                <a:solidFill>
                  <a:srgbClr val="CC3300"/>
                </a:solidFill>
              </a:rPr>
              <a:t>goes out</a:t>
            </a:r>
            <a:endParaRPr lang="en-US" altLang="en-US" sz="1600" b="1" dirty="0">
              <a:solidFill>
                <a:srgbClr val="CC3300"/>
              </a:solidFill>
            </a:endParaRPr>
          </a:p>
        </p:txBody>
      </p:sp>
    </p:spTree>
    <p:extLst>
      <p:ext uri="{BB962C8B-B14F-4D97-AF65-F5344CB8AC3E}">
        <p14:creationId xmlns:p14="http://schemas.microsoft.com/office/powerpoint/2010/main" val="427126514"/>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6" presetClass="emph" presetSubtype="0" fill="hold" grpId="1" nodeType="afterEffect" p14:presetBounceEnd="53000">
                                      <p:stCondLst>
                                        <p:cond delay="0"/>
                                      </p:stCondLst>
                                      <p:childTnLst>
                                        <p:animScale p14:bounceEnd="53000">
                                          <p:cBhvr>
                                            <p:cTn id="11" dur="2000" fill="hold"/>
                                            <p:tgtEl>
                                              <p:spTgt spid="9">
                                                <p:txEl>
                                                  <p:pRg st="0" end="0"/>
                                                </p:txEl>
                                              </p:spTgt>
                                            </p:tgtEl>
                                          </p:cBhvr>
                                          <p:by x="80000" y="80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build="p"/>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6" presetClass="emph" presetSubtype="0" fill="hold" grpId="1" nodeType="afterEffect">
                                      <p:stCondLst>
                                        <p:cond delay="0"/>
                                      </p:stCondLst>
                                      <p:childTnLst>
                                        <p:animScale>
                                          <p:cBhvr>
                                            <p:cTn id="11" dur="2000" fill="hold"/>
                                            <p:tgtEl>
                                              <p:spTgt spid="9">
                                                <p:txEl>
                                                  <p:pRg st="0" end="0"/>
                                                </p:txEl>
                                              </p:spTgt>
                                            </p:tgtEl>
                                          </p:cBhvr>
                                          <p:by x="80000" y="80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build="p"/>
          <p:bldP spid="10" grpId="0"/>
          <p:bldP spid="1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Everlasting Punishment</a:t>
            </a:r>
            <a:endParaRPr lang="en-US" dirty="0"/>
          </a:p>
        </p:txBody>
      </p:sp>
      <p:sp>
        <p:nvSpPr>
          <p:cNvPr id="3" name="Content Placeholder 2"/>
          <p:cNvSpPr>
            <a:spLocks noGrp="1"/>
          </p:cNvSpPr>
          <p:nvPr>
            <p:ph sz="quarter" idx="13"/>
          </p:nvPr>
        </p:nvSpPr>
        <p:spPr/>
        <p:txBody>
          <a:bodyPr/>
          <a:lstStyle/>
          <a:p>
            <a:pPr marL="0" indent="0" algn="ctr">
              <a:buNone/>
            </a:pPr>
            <a:r>
              <a:rPr lang="en-US" dirty="0" smtClean="0"/>
              <a:t>“And these will go away into everlasting punishment, but the righteous into eternal life” (Matt. 25:46)</a:t>
            </a:r>
          </a:p>
        </p:txBody>
      </p:sp>
      <p:sp>
        <p:nvSpPr>
          <p:cNvPr id="5" name="TextBox 4"/>
          <p:cNvSpPr txBox="1"/>
          <p:nvPr/>
        </p:nvSpPr>
        <p:spPr>
          <a:xfrm>
            <a:off x="489356" y="3505200"/>
            <a:ext cx="3813048"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Eternal </a:t>
            </a:r>
            <a:r>
              <a:rPr lang="en-US"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Life</a:t>
            </a:r>
            <a:endParaRPr lang="en-US"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6" name="TextBox 5"/>
          <p:cNvSpPr txBox="1"/>
          <p:nvPr/>
        </p:nvSpPr>
        <p:spPr>
          <a:xfrm>
            <a:off x="4953000" y="3505200"/>
            <a:ext cx="3815885"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Everlasting </a:t>
            </a:r>
            <a:r>
              <a:rPr lang="en-US"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Punishment</a:t>
            </a:r>
            <a:endParaRPr lang="en-US"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7" name="TextBox 6"/>
          <p:cNvSpPr txBox="1"/>
          <p:nvPr/>
        </p:nvSpPr>
        <p:spPr>
          <a:xfrm>
            <a:off x="146304" y="6019800"/>
            <a:ext cx="8851392" cy="707886"/>
          </a:xfrm>
          <a:prstGeom prst="rect">
            <a:avLst/>
          </a:prstGeom>
          <a:solidFill>
            <a:srgbClr val="C00000"/>
          </a:solidFill>
          <a:ln w="57150">
            <a:solidFill>
              <a:schemeClr val="tx2"/>
            </a:solidFill>
          </a:ln>
        </p:spPr>
        <p:txBody>
          <a:bodyPr wrap="square" rtlCol="0">
            <a:spAutoFit/>
          </a:bodyPr>
          <a:lstStyle/>
          <a:p>
            <a:pPr algn="ctr"/>
            <a:r>
              <a:rPr lang="en-US" sz="4000" dirty="0" smtClean="0">
                <a:solidFill>
                  <a:schemeClr val="bg1"/>
                </a:solidFill>
                <a:latin typeface="Trajan Pro" pitchFamily="18" charset="0"/>
              </a:rPr>
              <a:t>AS ONE IS, SO IS THE OTHER!</a:t>
            </a:r>
            <a:endParaRPr lang="en-US" sz="4000" dirty="0">
              <a:solidFill>
                <a:schemeClr val="bg1"/>
              </a:solidFill>
              <a:latin typeface="Trajan Pro" pitchFamily="18" charset="0"/>
            </a:endParaRPr>
          </a:p>
        </p:txBody>
      </p:sp>
      <p:sp>
        <p:nvSpPr>
          <p:cNvPr id="8" name="Up-Down Arrow 7"/>
          <p:cNvSpPr/>
          <p:nvPr/>
        </p:nvSpPr>
        <p:spPr bwMode="auto">
          <a:xfrm>
            <a:off x="838200" y="4114800"/>
            <a:ext cx="762000" cy="1752600"/>
          </a:xfrm>
          <a:prstGeom prst="upDownArrow">
            <a:avLst/>
          </a:prstGeom>
          <a:solidFill>
            <a:schemeClr val="tx2">
              <a:lumMod val="65000"/>
              <a:lumOff val="35000"/>
            </a:schemeClr>
          </a:solidFill>
          <a:ln w="9525" cap="flat" cmpd="sng" algn="ctr">
            <a:solidFill>
              <a:srgbClr val="FF966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normalizeH="0" baseline="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charset="0"/>
            </a:endParaRPr>
          </a:p>
        </p:txBody>
      </p:sp>
      <p:sp>
        <p:nvSpPr>
          <p:cNvPr id="9" name="Up-Down Arrow 8"/>
          <p:cNvSpPr/>
          <p:nvPr/>
        </p:nvSpPr>
        <p:spPr bwMode="auto">
          <a:xfrm>
            <a:off x="7696200" y="4114800"/>
            <a:ext cx="762000" cy="1752600"/>
          </a:xfrm>
          <a:prstGeom prst="upDownArrow">
            <a:avLst/>
          </a:prstGeom>
          <a:solidFill>
            <a:schemeClr val="tx2">
              <a:lumMod val="65000"/>
              <a:lumOff val="35000"/>
            </a:schemeClr>
          </a:solidFill>
          <a:ln w="9525" cap="flat" cmpd="sng" algn="ctr">
            <a:solidFill>
              <a:srgbClr val="FF966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normalizeH="0" baseline="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charset="0"/>
            </a:endParaRPr>
          </a:p>
        </p:txBody>
      </p:sp>
    </p:spTree>
    <p:extLst>
      <p:ext uri="{BB962C8B-B14F-4D97-AF65-F5344CB8AC3E}">
        <p14:creationId xmlns:p14="http://schemas.microsoft.com/office/powerpoint/2010/main" val="78365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Horizontal)">
                                      <p:cBhvr>
                                        <p:cTn id="10" dur="500"/>
                                        <p:tgtEl>
                                          <p:spTgt spid="9"/>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84455</TotalTime>
  <Words>1666</Words>
  <Application>Microsoft Office PowerPoint</Application>
  <PresentationFormat>On-screen Show (4:3)</PresentationFormat>
  <Paragraphs>85</Paragraphs>
  <Slides>18</Slides>
  <Notes>12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18</vt:i4>
      </vt:variant>
    </vt:vector>
  </HeadingPairs>
  <TitlesOfParts>
    <vt:vector size="29" baseType="lpstr">
      <vt:lpstr>Arial</vt:lpstr>
      <vt:lpstr>MS PGothic</vt:lpstr>
      <vt:lpstr>Wingdings</vt:lpstr>
      <vt:lpstr>Calibri</vt:lpstr>
      <vt:lpstr>Trajan Pro</vt:lpstr>
      <vt:lpstr>Montserrat</vt:lpstr>
      <vt:lpstr>Default Design</vt:lpstr>
      <vt:lpstr>Custom Design</vt:lpstr>
      <vt:lpstr>1_Custom Design</vt:lpstr>
      <vt:lpstr>2_Custom Design</vt:lpstr>
      <vt:lpstr>1_Default Design</vt:lpstr>
      <vt:lpstr>2 Peter 3:7</vt:lpstr>
      <vt:lpstr>John 5:28, 29</vt:lpstr>
      <vt:lpstr>Revelation 21:8</vt:lpstr>
      <vt:lpstr>Is Eternal Punishment!</vt:lpstr>
      <vt:lpstr>1. Everlasting Fire</vt:lpstr>
      <vt:lpstr>Revelation 14:9-11</vt:lpstr>
      <vt:lpstr>Revelation 20:10</vt:lpstr>
      <vt:lpstr>Mark 9:42-48</vt:lpstr>
      <vt:lpstr>2. Everlasting Punishment</vt:lpstr>
      <vt:lpstr>3. Eternal Condemnation</vt:lpstr>
      <vt:lpstr>PowerPoint Presentation</vt:lpstr>
      <vt:lpstr>4. Eternal Destruction</vt:lpstr>
      <vt:lpstr>Revelation 20:14, 15</vt:lpstr>
      <vt:lpstr>Hebrews 10:28, 29</vt:lpstr>
      <vt:lpstr>Is It Just For A Loving God To Send People To Hell?</vt:lpstr>
      <vt:lpstr>Isaiah 55:7-9</vt:lpstr>
      <vt:lpstr>Isaiah 55:7-9</vt:lpstr>
      <vt:lpstr>Escape Hell!</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gen1@revandcreation.com</dc:creator>
  <cp:lastModifiedBy>Steven J. Wallace</cp:lastModifiedBy>
  <cp:revision>1419</cp:revision>
  <dcterms:created xsi:type="dcterms:W3CDTF">2005-04-15T19:25:47Z</dcterms:created>
  <dcterms:modified xsi:type="dcterms:W3CDTF">2015-05-29T19:58:48Z</dcterms:modified>
</cp:coreProperties>
</file>