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96" r:id="rId4"/>
  </p:sldMasterIdLst>
  <p:notesMasterIdLst>
    <p:notesMasterId r:id="rId16"/>
  </p:notesMasterIdLst>
  <p:sldIdLst>
    <p:sldId id="256" r:id="rId5"/>
    <p:sldId id="259" r:id="rId6"/>
    <p:sldId id="264" r:id="rId7"/>
    <p:sldId id="263" r:id="rId8"/>
    <p:sldId id="266" r:id="rId9"/>
    <p:sldId id="269" r:id="rId10"/>
    <p:sldId id="270" r:id="rId11"/>
    <p:sldId id="267" r:id="rId12"/>
    <p:sldId id="258" r:id="rId13"/>
    <p:sldId id="268" r:id="rId14"/>
    <p:sldId id="265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apyrus" panose="03070502060502030205" pitchFamily="66" charset="0"/>
      <p:regular r:id="rId21"/>
    </p:embeddedFont>
    <p:embeddedFont>
      <p:font typeface="Parchment" panose="03040602040708040804" pitchFamily="66" charset="0"/>
      <p:regular r:id="rId22"/>
    </p:embeddedFont>
    <p:embeddedFont>
      <p:font typeface="Perpetua" panose="02020502060401020303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3300"/>
    <a:srgbClr val="FF6600"/>
    <a:srgbClr val="FF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66667" autoAdjust="0"/>
  </p:normalViewPr>
  <p:slideViewPr>
    <p:cSldViewPr>
      <p:cViewPr varScale="1">
        <p:scale>
          <a:sx n="47" d="100"/>
          <a:sy n="47" d="100"/>
        </p:scale>
        <p:origin x="-17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45180-327A-4BD3-946C-C0A26753BB2A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A4CB-5DC7-447E-B706-EE4F5B85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6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6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A4CB-5DC7-447E-B706-EE4F5B85F4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8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004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1"/>
            <a:ext cx="32004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6DDC-5438-4362-814E-4727ACD57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48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068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400"/>
            <a:ext cx="3008313" cy="292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86CEB-A138-4288-AB6A-350834F94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75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8CA44-D8A8-401C-9580-C86B67105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68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02733-93E8-4660-ACBA-0298D89D6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4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1F986-844A-46BB-B0BD-363B88DEDE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6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613B8-6E10-4045-806A-F477A6F67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65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E7DE6-2272-49EC-B3E4-7398AEA3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60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92DA-A480-4649-BB8F-34E3CF08C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52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3963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3963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F80AD-DBE4-47D7-96FD-3FD9A3580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6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C4F7B-5555-468E-A3A0-36ABB19AA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42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9E84E-F4A0-4D96-BB0F-6B5DC8880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4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250A5-CB0C-4E12-8CC9-5F0D95BF1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880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28559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1000"/>
            <a:ext cx="5111750" cy="5745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2855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FC69B-C6CF-472D-BD6A-EE64AFB57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855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F12B3-B559-4B4C-9442-FED39DF4A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33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009D-ECA1-4C44-8516-5B3ADAEF5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76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273D9-E380-492D-86A9-7F926F783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480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3738C-DF89-4138-A0C3-5F1BB261F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121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69FC-F19B-40C6-805C-7FB64E31D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47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224A7-46DE-465D-BF56-7D99AA3A5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343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032A8-C1BA-4089-AA75-33006A907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705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B3B4-049F-4732-B51F-9818D33D8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42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D85E4-CDAB-4B75-85A4-93127A003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B58EC-D191-44D0-B734-F8C6B2C5B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890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A6B33-7873-4C16-9E3D-B19410DCB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16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5837D-9FF5-4AA1-A50A-5C1C3B388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272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4718D-480F-4550-B164-5571A6904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153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AEAEE-7BDC-4E09-A60F-95CC07DD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7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D0C1A-15AC-4476-B515-F1432220C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47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52204-0022-4C42-A3A1-E9BDCA1C7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9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4E687-D151-493E-9E39-72DE60053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36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3A072-1264-4026-AFB2-0FD418B41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87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1"/>
            <a:ext cx="4040188" cy="3459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9916-F94A-47B5-BA75-7D9045DB0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31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F042-7423-493A-AE73-94AB35A3E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8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7CD79-E46D-4297-88DC-DB4EA2DC3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EE0100-F9A9-4481-ABDF-B3149ECD90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66" name="Picture 142" descr="pure religion_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4" name="Picture 148" descr="pure religion_c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7AA022-31FF-4AB2-AC4B-4B1A8D5A96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no Pro Smbd Caption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no Pro Smbd Caption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no Pro Smbd Captio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no Pro Smbd Captio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no Pro Smbd Captio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no Pro Smbd Captio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3" name="Picture 83" descr="generic_content_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8077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750F44-F9B8-443C-864C-5397C78288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no Pro Smbd Caption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no Pro Smbd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no Pro Smbd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no Pro Smbd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no Pro Smbd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no Pro Smbd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Picture 144" descr="pure religion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03CBBD-2C9A-4D7C-8D07-B0FA38C06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3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no Pro Smbd Subhead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no Pro Smbd Caption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no Pro Smbd Captio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no Pro Smbd Captio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no Pro Smbd Captio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no Pro Smbd Captio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 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9762"/>
            <a:ext cx="8077200" cy="8842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Keep Ourselves Unspotted?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8382000" cy="5029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8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By keeping the heart pure in filling it with the word of God (Ps. 119:11; 1 Jn. 2:14)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8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By daily living and walking in the light </a:t>
            </a:r>
            <a:br>
              <a:rPr lang="en-US" sz="38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8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(1 Jn. 1:7)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8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By overcoming temptation (1 Cor. 10:13)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en-US" sz="34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The Word is the greatest aid against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8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By overcoming evil with good (Rom. 12:21; </a:t>
            </a:r>
            <a:r>
              <a:rPr lang="en-US" sz="38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Jas. 1:17; 1 </a:t>
            </a:r>
            <a:r>
              <a:rPr lang="en-US" sz="38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Pet. 2:23)</a:t>
            </a:r>
          </a:p>
        </p:txBody>
      </p:sp>
    </p:spTree>
    <p:extLst>
      <p:ext uri="{BB962C8B-B14F-4D97-AF65-F5344CB8AC3E}">
        <p14:creationId xmlns:p14="http://schemas.microsoft.com/office/powerpoint/2010/main" val="38554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spc="6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Is carried out by you!</a:t>
            </a:r>
            <a:endParaRPr lang="en-US" spc="6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52801"/>
            <a:ext cx="8305800" cy="24384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sz="9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“free from corrupt desire, from sin and guilt”</a:t>
            </a:r>
            <a:br>
              <a:rPr lang="en-US" sz="9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</a:br>
            <a:r>
              <a:rPr lang="en-US" sz="96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Parchment" panose="03040602040708040804" pitchFamily="66" charset="0"/>
              </a:rPr>
              <a:t>“free from every admixture of what is false”</a:t>
            </a:r>
            <a:endParaRPr lang="en-US" sz="96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Parchment" panose="030406020407080408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491" y="2057400"/>
            <a:ext cx="2100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spc="600" dirty="0">
                <a:solidFill>
                  <a:schemeClr val="bg1"/>
                </a:solidFill>
                <a:effectLst>
                  <a:glow rad="1270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</a:rPr>
              <a:t>Pure</a:t>
            </a:r>
            <a:r>
              <a:rPr lang="en-US" sz="6000" spc="600" dirty="0">
                <a:solidFill>
                  <a:schemeClr val="bg1"/>
                </a:solidFill>
                <a:effectLst>
                  <a:glow rad="1270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(Online Bible Greek Lexicon)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987120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Three Components Of</a:t>
            </a:r>
            <a:endParaRPr lang="en-US" sz="6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7" name="Double Brace 6"/>
          <p:cNvSpPr/>
          <p:nvPr/>
        </p:nvSpPr>
        <p:spPr>
          <a:xfrm>
            <a:off x="1143000" y="3886200"/>
            <a:ext cx="6781800" cy="1219200"/>
          </a:xfrm>
          <a:prstGeom prst="bracePair">
            <a:avLst/>
          </a:prstGeom>
          <a:ln w="28575">
            <a:solidFill>
              <a:srgbClr val="663300"/>
            </a:solidFill>
          </a:ln>
          <a:effectLst>
            <a:glow rad="228600">
              <a:schemeClr val="accent3">
                <a:satMod val="1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663300"/>
                </a:solidFill>
              </a:ln>
              <a:solidFill>
                <a:srgbClr val="663300"/>
              </a:solidFill>
              <a:effectLst>
                <a:glow rad="127000">
                  <a:schemeClr val="bg1">
                    <a:alpha val="74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4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667000"/>
            <a:ext cx="8077200" cy="34591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4000" dirty="0" smtClean="0">
                <a:solidFill>
                  <a:srgbClr val="000066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reaches upward to the Father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600" dirty="0" smtClean="0"/>
              <a:t>“Pure and undefiled religion before God and the Father…”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600" dirty="0" smtClean="0"/>
              <a:t>Hebrews 4:12, 13</a:t>
            </a:r>
          </a:p>
          <a:p>
            <a:pPr marL="1543050" lvl="2" indent="-742950">
              <a:spcBef>
                <a:spcPts val="0"/>
              </a:spcBef>
              <a:buFont typeface="+mj-lt"/>
              <a:buAutoNum type="alphaLcPeriod"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effectLst>
                  <a:glow rad="63500">
                    <a:schemeClr val="bg1">
                      <a:alpha val="70000"/>
                    </a:schemeClr>
                  </a:glow>
                </a:effectLst>
              </a:rPr>
              <a:t>“Open”(Gk. </a:t>
            </a: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effectLst>
                  <a:glow rad="63500">
                    <a:schemeClr val="bg1">
                      <a:alpha val="70000"/>
                    </a:schemeClr>
                  </a:glow>
                </a:effectLst>
              </a:rPr>
              <a:t>trachelizo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effectLst>
                  <a:glow rad="63500">
                    <a:schemeClr val="bg1">
                      <a:alpha val="70000"/>
                    </a:schemeClr>
                  </a:glow>
                </a:effectLst>
              </a:rPr>
              <a:t>)</a:t>
            </a:r>
          </a:p>
          <a:p>
            <a:pPr marL="1543050" lvl="2" indent="-742950">
              <a:spcBef>
                <a:spcPts val="0"/>
              </a:spcBef>
              <a:buFont typeface="+mj-lt"/>
              <a:buAutoNum type="alphaLcPeriod"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effectLst>
                  <a:glow rad="63500">
                    <a:schemeClr val="bg1">
                      <a:alpha val="70000"/>
                    </a:schemeClr>
                  </a:glow>
                </a:effectLst>
              </a:rPr>
              <a:t>From “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effectLst>
                  <a:glow rad="63500">
                    <a:schemeClr val="bg1">
                      <a:alpha val="70000"/>
                    </a:schemeClr>
                  </a:glow>
                </a:effectLst>
              </a:rPr>
              <a:t>trachelos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  <a:effectLst>
                  <a:glow rad="63500">
                    <a:schemeClr val="bg1">
                      <a:alpha val="70000"/>
                    </a:schemeClr>
                  </a:glow>
                </a:effectLst>
              </a:rPr>
              <a:t>” (neck, throat</a:t>
            </a:r>
            <a:r>
              <a:rPr lang="en-US" sz="3200" dirty="0" smtClean="0">
                <a:solidFill>
                  <a:srgbClr val="663300"/>
                </a:solidFill>
                <a:effectLst>
                  <a:glow rad="63500">
                    <a:schemeClr val="bg1">
                      <a:alpha val="70000"/>
                    </a:schemeClr>
                  </a:glow>
                </a:effectLst>
              </a:rPr>
              <a:t>)</a:t>
            </a:r>
          </a:p>
          <a:p>
            <a:pPr marL="1143000" lvl="1" indent="-742950">
              <a:buFont typeface="+mj-lt"/>
              <a:buAutoNum type="arabicPeriod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230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667000"/>
            <a:ext cx="8077200" cy="34591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4000" dirty="0" smtClean="0"/>
              <a:t>It reaches upward to the Father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>
                <a:solidFill>
                  <a:srgbClr val="000066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reaches outward to others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000" dirty="0" smtClean="0"/>
              <a:t>“…to visit orphans and widows in their trouble…”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000" dirty="0" smtClean="0"/>
              <a:t>To look upon and benefit another </a:t>
            </a:r>
            <a:br>
              <a:rPr lang="en-US" sz="3000" dirty="0" smtClean="0"/>
            </a:br>
            <a:r>
              <a:rPr lang="en-US" sz="3000" spc="-150" dirty="0" smtClean="0"/>
              <a:t>(Lk. 1:68, 78, 79; Acts 15:14; Jas. 2:8, 15, 16; Matt</a:t>
            </a:r>
            <a:r>
              <a:rPr lang="en-US" sz="3000" spc="-150" dirty="0"/>
              <a:t>. </a:t>
            </a:r>
            <a:r>
              <a:rPr lang="en-US" sz="3000" spc="-150" dirty="0" smtClean="0"/>
              <a:t>25:34ff; Matt. 10:39-42; Mk. 9:41, 42)</a:t>
            </a:r>
            <a:endParaRPr lang="en-US" sz="3000" spc="-150" dirty="0"/>
          </a:p>
        </p:txBody>
      </p:sp>
    </p:spTree>
    <p:extLst>
      <p:ext uri="{BB962C8B-B14F-4D97-AF65-F5344CB8AC3E}">
        <p14:creationId xmlns:p14="http://schemas.microsoft.com/office/powerpoint/2010/main" val="28429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Thessalonians 5:9-15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9</a:t>
            </a:r>
            <a:r>
              <a:rPr lang="en-US" dirty="0">
                <a:ln>
                  <a:solidFill>
                    <a:schemeClr val="accent1"/>
                  </a:solidFill>
                </a:ln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dirty="0">
                <a:ln>
                  <a:solidFill>
                    <a:schemeClr val="accent1"/>
                  </a:solidFill>
                </a:ln>
                <a:solidFill>
                  <a:srgbClr val="000066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For God did not appoint us to wrath, but to obtain salvation through our Lord Jesus Christ,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10 </a:t>
            </a:r>
            <a:r>
              <a:rPr lang="en-US" dirty="0">
                <a:ln>
                  <a:solidFill>
                    <a:schemeClr val="accent1"/>
                  </a:solidFill>
                </a:ln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>
                <a:ln>
                  <a:solidFill>
                    <a:schemeClr val="accent1"/>
                  </a:solidFill>
                </a:ln>
                <a:solidFill>
                  <a:srgbClr val="000066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who died for us, that whether we wake or sleep, we should live together with Him.</a:t>
            </a:r>
          </a:p>
          <a:p>
            <a:pPr marL="0" indent="0">
              <a:buNone/>
            </a:pPr>
            <a:r>
              <a:rPr lang="en-US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11</a:t>
            </a:r>
            <a:r>
              <a:rPr lang="en-US" dirty="0" smtClean="0">
                <a:ln>
                  <a:solidFill>
                    <a:schemeClr val="accent1"/>
                  </a:solidFill>
                </a:ln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dirty="0">
                <a:ln>
                  <a:solidFill>
                    <a:schemeClr val="accent1"/>
                  </a:solidFill>
                </a:ln>
                <a:solidFill>
                  <a:srgbClr val="000066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Therefore comfort each other and edify one another, just as you also are doing.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12 </a:t>
            </a:r>
            <a:r>
              <a:rPr lang="en-US" dirty="0">
                <a:ln>
                  <a:solidFill>
                    <a:schemeClr val="accent1"/>
                  </a:solidFill>
                </a:ln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>
                <a:ln>
                  <a:solidFill>
                    <a:schemeClr val="accent1"/>
                  </a:solidFill>
                </a:ln>
                <a:solidFill>
                  <a:srgbClr val="000066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And we urge you, brethren, to recognize those who labor among you, and are over you in the Lord and admonish you</a:t>
            </a:r>
            <a:r>
              <a:rPr lang="en-US" dirty="0" smtClean="0">
                <a:ln>
                  <a:solidFill>
                    <a:schemeClr val="accent1"/>
                  </a:solidFill>
                </a:ln>
                <a:solidFill>
                  <a:srgbClr val="000066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,</a:t>
            </a:r>
            <a:endParaRPr lang="en-US" dirty="0">
              <a:ln>
                <a:solidFill>
                  <a:schemeClr val="accent1"/>
                </a:solidFill>
              </a:ln>
              <a:solidFill>
                <a:srgbClr val="000066"/>
              </a:solidFill>
              <a:effectLst>
                <a:glow rad="1397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" y="3505200"/>
            <a:ext cx="223787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4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Thessalonians 5:9-15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13</a:t>
            </a:r>
            <a:r>
              <a:rPr lang="en-US" dirty="0" smtClean="0"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dirty="0">
                <a:solidFill>
                  <a:srgbClr val="000066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and to esteem them very highly in love for their work’s sake. Be at peace among yourselves.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14</a:t>
            </a:r>
            <a:r>
              <a:rPr lang="en-US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dirty="0">
                <a:solidFill>
                  <a:srgbClr val="000066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Now we exhort you, brethren, warn those who are unruly, comfort the fainthearted, uphold the weak, be patient with all.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15</a:t>
            </a:r>
            <a:r>
              <a:rPr lang="en-US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dirty="0">
                <a:solidFill>
                  <a:srgbClr val="000066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See that no one renders evil for evil to anyone, but always pursue what is good both for yourselves and for all</a:t>
            </a:r>
            <a:r>
              <a:rPr lang="en-US" dirty="0" smtClean="0">
                <a:solidFill>
                  <a:srgbClr val="000066"/>
                </a:solidFill>
                <a:effectLst>
                  <a:glow rad="1397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n-US" dirty="0">
              <a:solidFill>
                <a:srgbClr val="000066"/>
              </a:solidFill>
              <a:effectLst>
                <a:glow rad="1397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5715000"/>
            <a:ext cx="1524000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667000"/>
            <a:ext cx="8077200" cy="34591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4000" dirty="0" smtClean="0"/>
              <a:t>It reaches upward to the Father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/>
              <a:t>It reaches outward to others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>
                <a:solidFill>
                  <a:srgbClr val="000066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reaches inward to examine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“…to keep oneself unspotted from the world.”</a:t>
            </a:r>
          </a:p>
        </p:txBody>
      </p:sp>
    </p:spTree>
    <p:extLst>
      <p:ext uri="{BB962C8B-B14F-4D97-AF65-F5344CB8AC3E}">
        <p14:creationId xmlns:p14="http://schemas.microsoft.com/office/powerpoint/2010/main" val="2513672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9762"/>
            <a:ext cx="8077200" cy="8842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Keep Ourselves Unspotted?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Not by total isolation from the world (Jn. 17:14-16; Matt. 5:13; Prov. </a:t>
            </a:r>
            <a:r>
              <a:rPr lang="en-US" sz="440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18:1)</a:t>
            </a:r>
            <a:endParaRPr lang="en-US" sz="4400" dirty="0" smtClean="0">
              <a:effectLst>
                <a:glow rad="762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Not by loving the world (1 Jn. 2:15)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effectLst>
                  <a:glow rad="76200">
                    <a:schemeClr val="bg1">
                      <a:alpha val="60000"/>
                    </a:schemeClr>
                  </a:glow>
                </a:effectLst>
              </a:rPr>
              <a:t>Not by justifying our sin as “not sinful” (Gal. 1:4; 1 Jn. 1:6, 8, 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387</Words>
  <Application>Microsoft Office PowerPoint</Application>
  <PresentationFormat>On-screen Show (4:3)</PresentationFormat>
  <Paragraphs>44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Wingdings</vt:lpstr>
      <vt:lpstr>Calibri</vt:lpstr>
      <vt:lpstr>Papyrus</vt:lpstr>
      <vt:lpstr>Arno Pro Smbd Subhead</vt:lpstr>
      <vt:lpstr>Arno Pro Smbd Caption</vt:lpstr>
      <vt:lpstr>Parchment</vt:lpstr>
      <vt:lpstr>Perpetua</vt:lpstr>
      <vt:lpstr>Default Design</vt:lpstr>
      <vt:lpstr>Custom Design</vt:lpstr>
      <vt:lpstr>1_Custom Design</vt:lpstr>
      <vt:lpstr>1_Default Design</vt:lpstr>
      <vt:lpstr>PowerPoint Presentation</vt:lpstr>
      <vt:lpstr>“free from corrupt desire, from sin and guilt” “free from every admixture of what is false”</vt:lpstr>
      <vt:lpstr>Three Components Of</vt:lpstr>
      <vt:lpstr>PowerPoint Presentation</vt:lpstr>
      <vt:lpstr>PowerPoint Presentation</vt:lpstr>
      <vt:lpstr>1 Thessalonians 5:9-15</vt:lpstr>
      <vt:lpstr>1 Thessalonians 5:9-15</vt:lpstr>
      <vt:lpstr>PowerPoint Presentation</vt:lpstr>
      <vt:lpstr>How Do We Keep Ourselves Unspotted?</vt:lpstr>
      <vt:lpstr>How Do We Keep Ourselves Unspotted?</vt:lpstr>
      <vt:lpstr>Is carried out by you!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216</cp:revision>
  <dcterms:created xsi:type="dcterms:W3CDTF">2005-04-15T19:25:47Z</dcterms:created>
  <dcterms:modified xsi:type="dcterms:W3CDTF">2015-01-31T00:52:36Z</dcterms:modified>
</cp:coreProperties>
</file>