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0" r:id="rId2"/>
  </p:sldMasterIdLst>
  <p:notesMasterIdLst>
    <p:notesMasterId r:id="rId10"/>
  </p:notesMasterIdLst>
  <p:sldIdLst>
    <p:sldId id="256" r:id="rId3"/>
    <p:sldId id="257" r:id="rId4"/>
    <p:sldId id="258" r:id="rId5"/>
    <p:sldId id="259" r:id="rId6"/>
    <p:sldId id="260" r:id="rId7"/>
    <p:sldId id="261" r:id="rId8"/>
    <p:sldId id="262" r:id="rId9"/>
  </p:sldIdLst>
  <p:sldSz cx="9144000" cy="6858000" type="screen4x3"/>
  <p:notesSz cx="6858000" cy="9144000"/>
  <p:embeddedFontLst>
    <p:embeddedFont>
      <p:font typeface="Freestyle Script" panose="030804020302050B0404" pitchFamily="66" charset="0"/>
      <p:regular r:id="rId11"/>
    </p:embeddedFont>
    <p:embeddedFont>
      <p:font typeface="Calibri" panose="020F0502020204030204" pitchFamily="34" charset="0"/>
      <p:regular r:id="rId12"/>
      <p:bold r:id="rId13"/>
      <p:italic r:id="rId14"/>
      <p:boldItalic r:id="rId15"/>
    </p:embeddedFont>
    <p:embeddedFont>
      <p:font typeface="Bauhaus 93" panose="04030905020B02020C02" pitchFamily="82" charset="0"/>
      <p:regular r:id="rId16"/>
    </p:embeddedFont>
    <p:embeddedFont>
      <p:font typeface="MS PGothic" panose="020B0600070205080204" pitchFamily="34" charset="-128"/>
      <p:regular r:id="rId17"/>
    </p:embeddedFont>
    <p:embeddedFont>
      <p:font typeface="Bodoni Book Italic" panose="02000506080000090003" pitchFamily="2" charset="0"/>
      <p:italic r:id="rId18"/>
    </p:embeddedFont>
    <p:embeddedFont>
      <p:font typeface="Crimes Times Six" panose="02000500000000000000" pitchFamily="2" charset="0"/>
      <p:regular r:id="rId19"/>
    </p:embeddedFont>
    <p:embeddedFont>
      <p:font typeface="Georgia" panose="02040502050405020303"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27" autoAdjust="0"/>
  </p:normalViewPr>
  <p:slideViewPr>
    <p:cSldViewPr>
      <p:cViewPr varScale="1">
        <p:scale>
          <a:sx n="63" d="100"/>
          <a:sy n="63" d="100"/>
        </p:scale>
        <p:origin x="-102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font" Target="fonts/font13.fntdata"/><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DC9F1A-9FC4-4D18-94CA-B752F5891520}" type="datetimeFigureOut">
              <a:rPr lang="en-US" smtClean="0"/>
              <a:t>10/9/2015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7BF05F-5CDE-4A95-B608-203A875CAEBB}" type="slidenum">
              <a:rPr lang="en-US" smtClean="0"/>
              <a:t>‹#›</a:t>
            </a:fld>
            <a:endParaRPr lang="en-US"/>
          </a:p>
        </p:txBody>
      </p:sp>
    </p:spTree>
    <p:extLst>
      <p:ext uri="{BB962C8B-B14F-4D97-AF65-F5344CB8AC3E}">
        <p14:creationId xmlns:p14="http://schemas.microsoft.com/office/powerpoint/2010/main" val="2076483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803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B628E-4010-4970-8933-A0652A9C4FDF}"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B628E-4010-4970-8933-A0652A9C4FDF}"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1B628E-4010-4970-8933-A0652A9C4FDF}"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1B628E-4010-4970-8933-A0652A9C4FDF}" type="datetimeFigureOut">
              <a:rPr lang="en-US" smtClean="0"/>
              <a:t>10/9/2015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1B628E-4010-4970-8933-A0652A9C4FDF}" type="datetimeFigureOut">
              <a:rPr lang="en-US" smtClean="0"/>
              <a:t>10/9/2015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B628E-4010-4970-8933-A0652A9C4FDF}" type="datetimeFigureOut">
              <a:rPr lang="en-US" smtClean="0"/>
              <a:t>10/9/2015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B628E-4010-4970-8933-A0652A9C4FDF}"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B628E-4010-4970-8933-A0652A9C4FDF}"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B628E-4010-4970-8933-A0652A9C4FDF}"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B628E-4010-4970-8933-A0652A9C4FDF}"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73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780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p:nvSpPr>
        <p:spPr>
          <a:xfrm>
            <a:off x="493873" y="5862934"/>
            <a:ext cx="1838965" cy="461665"/>
          </a:xfrm>
          <a:prstGeom prst="rect">
            <a:avLst/>
          </a:prstGeom>
          <a:noFill/>
        </p:spPr>
        <p:txBody>
          <a:bodyPr wrap="none" rtlCol="0">
            <a:spAutoFit/>
          </a:bodyPr>
          <a:lstStyle/>
          <a:p>
            <a:pPr algn="ctr"/>
            <a:r>
              <a:rPr lang="en-US" sz="2400" i="1" spc="50" baseline="0" dirty="0" smtClean="0">
                <a:latin typeface="Bodoni Book Italic" panose="02000506080000090003" pitchFamily="2" charset="0"/>
              </a:rPr>
              <a:t>Consequences</a:t>
            </a:r>
            <a:endParaRPr lang="en-US" sz="2400" i="1" spc="50" baseline="0" dirty="0">
              <a:latin typeface="Bodoni Book Italic" panose="02000506080000090003" pitchFamily="2" charset="0"/>
            </a:endParaRPr>
          </a:p>
        </p:txBody>
      </p:sp>
    </p:spTree>
    <p:extLst>
      <p:ext uri="{BB962C8B-B14F-4D97-AF65-F5344CB8AC3E}">
        <p14:creationId xmlns:p14="http://schemas.microsoft.com/office/powerpoint/2010/main" val="3897960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solidFill>
                  <a:schemeClr val="bg1"/>
                </a:solidFill>
                <a:latin typeface="Trajan Pro" pitchFamily="18" charset="0"/>
                <a:cs typeface="Adobe Arabic" pitchFamily="18" charset="-78"/>
              </a:defRPr>
            </a:lvl1pPr>
          </a:lstStyle>
          <a:p>
            <a:r>
              <a:rPr lang="en-US" smtClean="0"/>
              <a:t>Click to edit Master title style</a:t>
            </a:r>
            <a:endParaRPr lang="en-US" dirty="0"/>
          </a:p>
        </p:txBody>
      </p:sp>
    </p:spTree>
    <p:extLst>
      <p:ext uri="{BB962C8B-B14F-4D97-AF65-F5344CB8AC3E}">
        <p14:creationId xmlns:p14="http://schemas.microsoft.com/office/powerpoint/2010/main" val="177850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0">
          <a:blip r:embed="rId2">
            <a:extLst>
              <a:ext uri="{BEBA8EAE-BF5A-486C-A8C5-ECC9F3942E4B}">
                <a14:imgProps xmlns:a14="http://schemas.microsoft.com/office/drawing/2010/main">
                  <a14:imgLayer r:embed="rId3">
                    <a14:imgEffect>
                      <a14:artisticGlowDiffused/>
                    </a14:imgEffect>
                    <a14:imgEffect>
                      <a14:brightnessContrast brigh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latin typeface="Trajan Pro" pitchFamily="18" charset="0"/>
                <a:cs typeface="Adobe Arabic" pitchFamily="18" charset="-78"/>
              </a:defRPr>
            </a:lvl1pPr>
          </a:lstStyle>
          <a:p>
            <a:r>
              <a:rPr lang="en-US" smtClean="0"/>
              <a:t>Click to edit Master title style</a:t>
            </a:r>
            <a:endParaRPr lang="en-US"/>
          </a:p>
        </p:txBody>
      </p:sp>
    </p:spTree>
    <p:extLst>
      <p:ext uri="{BB962C8B-B14F-4D97-AF65-F5344CB8AC3E}">
        <p14:creationId xmlns:p14="http://schemas.microsoft.com/office/powerpoint/2010/main" val="137904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1B628E-4010-4970-8933-A0652A9C4FDF}"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7A1E-D8D6-4A8D-844D-53E316E03064}" type="slidenum">
              <a:rPr lang="en-US" smtClean="0"/>
              <a:t>‹#›</a:t>
            </a:fld>
            <a:endParaRPr lang="en-US"/>
          </a:p>
        </p:txBody>
      </p:sp>
    </p:spTree>
    <p:extLst>
      <p:ext uri="{BB962C8B-B14F-4D97-AF65-F5344CB8AC3E}">
        <p14:creationId xmlns:p14="http://schemas.microsoft.com/office/powerpoint/2010/main" val="389653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B628E-4010-4970-8933-A0652A9C4FDF}"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7A1E-D8D6-4A8D-844D-53E316E03064}" type="slidenum">
              <a:rPr lang="en-US" smtClean="0"/>
              <a:t>‹#›</a:t>
            </a:fld>
            <a:endParaRPr lang="en-US"/>
          </a:p>
        </p:txBody>
      </p:sp>
    </p:spTree>
    <p:extLst>
      <p:ext uri="{BB962C8B-B14F-4D97-AF65-F5344CB8AC3E}">
        <p14:creationId xmlns:p14="http://schemas.microsoft.com/office/powerpoint/2010/main" val="2345014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1B628E-4010-4970-8933-A0652A9C4FDF}"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7A1E-D8D6-4A8D-844D-53E316E0306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eorgia" pitchFamily="18" charset="0"/>
              </a:defRPr>
            </a:lvl1pPr>
          </a:lstStyle>
          <a:p>
            <a:fld id="{B01B628E-4010-4970-8933-A0652A9C4FDF}" type="datetimeFigureOut">
              <a:rPr lang="en-US" smtClean="0"/>
              <a:t>10/9/2015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itchFamily="18" charset="0"/>
              </a:defRPr>
            </a:lvl1pPr>
          </a:lstStyle>
          <a:p>
            <a:fld id="{97387A1E-D8D6-4A8D-844D-53E316E0306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200" rtl="0" eaLnBrk="1" fontAlgn="base" hangingPunct="1">
        <a:spcBef>
          <a:spcPct val="0"/>
        </a:spcBef>
        <a:spcAft>
          <a:spcPct val="0"/>
        </a:spcAft>
        <a:defRPr sz="4400" kern="1200">
          <a:solidFill>
            <a:schemeClr val="tx1"/>
          </a:solidFill>
          <a:latin typeface="+mn-lt"/>
          <a:ea typeface="MS PGothic" pitchFamily="34" charset="-128"/>
          <a:cs typeface="Book"/>
        </a:defRPr>
      </a:lvl1pPr>
      <a:lvl2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Book"/>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Book"/>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Book"/>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B628E-4010-4970-8933-A0652A9C4FDF}" type="datetimeFigureOut">
              <a:rPr lang="en-US" smtClean="0"/>
              <a:t>10/9/2015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87A1E-D8D6-4A8D-844D-53E316E0306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11.jpeg"/><Relationship Id="rId5" Type="http://schemas.microsoft.com/office/2007/relationships/hdphoto" Target="../media/hdphoto6.wdp"/><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77000"/>
            <a:ext cx="9144000" cy="400110"/>
          </a:xfrm>
          <a:prstGeom prst="rect">
            <a:avLst/>
          </a:prstGeom>
          <a:noFill/>
        </p:spPr>
        <p:txBody>
          <a:bodyPr wrap="square" rtlCol="0">
            <a:spAutoFit/>
          </a:bodyPr>
          <a:lstStyle/>
          <a:p>
            <a:pPr algn="ctr"/>
            <a:r>
              <a:rPr lang="en-US" sz="2000" spc="300" dirty="0">
                <a:solidFill>
                  <a:schemeClr val="bg1">
                    <a:lumMod val="75000"/>
                  </a:schemeClr>
                </a:solidFill>
                <a:latin typeface="Bodoni Book Italic" panose="02000506080000090003" pitchFamily="2" charset="0"/>
              </a:rPr>
              <a:t>P</a:t>
            </a:r>
            <a:r>
              <a:rPr lang="en-US" sz="2000" spc="300" dirty="0" smtClean="0">
                <a:solidFill>
                  <a:schemeClr val="bg1">
                    <a:lumMod val="75000"/>
                  </a:schemeClr>
                </a:solidFill>
                <a:latin typeface="Bodoni Book Italic" panose="02000506080000090003" pitchFamily="2" charset="0"/>
              </a:rPr>
              <a:t>art 1</a:t>
            </a:r>
            <a:endParaRPr lang="en-US" sz="2000" spc="300" dirty="0">
              <a:solidFill>
                <a:schemeClr val="bg1">
                  <a:lumMod val="75000"/>
                </a:schemeClr>
              </a:solidFill>
              <a:latin typeface="Bodoni Book Italic" panose="02000506080000090003" pitchFamily="2" charset="0"/>
            </a:endParaRPr>
          </a:p>
        </p:txBody>
      </p:sp>
    </p:spTree>
    <p:extLst>
      <p:ext uri="{BB962C8B-B14F-4D97-AF65-F5344CB8AC3E}">
        <p14:creationId xmlns:p14="http://schemas.microsoft.com/office/powerpoint/2010/main" val="2998335463"/>
      </p:ext>
    </p:extLst>
  </p:cSld>
  <p:clrMapOvr>
    <a:masterClrMapping/>
  </p:clrMapOvr>
  <mc:AlternateContent xmlns:mc="http://schemas.openxmlformats.org/markup-compatibility/2006" xmlns:p14="http://schemas.microsoft.com/office/powerpoint/2010/main">
    <mc:Choice Requires="p14">
      <p:transition spd="slow" p14:dur="4250">
        <p14:glitter dir="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rightnessContrast bright="66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Content Placeholder 3"/>
          <p:cNvPicPr>
            <a:picLocks noGrp="1" noChangeAspect="1"/>
          </p:cNvPicPr>
          <p:nvPr>
            <p:ph idx="1"/>
          </p:nvPr>
        </p:nvPicPr>
        <p:blipFill>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artisticGlowEdges/>
                    </a14:imgEffect>
                    <a14:imgEffect>
                      <a14:colorTemperature colorTemp="1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67868" y="914400"/>
            <a:ext cx="3723132" cy="4736809"/>
          </a:xfrm>
          <a:prstGeom prst="ellipse">
            <a:avLst/>
          </a:prstGeom>
          <a:ln>
            <a:noFill/>
          </a:ln>
          <a:effectLst>
            <a:softEdge rad="112500"/>
          </a:effectLst>
        </p:spPr>
      </p:pic>
      <p:sp>
        <p:nvSpPr>
          <p:cNvPr id="5" name="TextBox 4"/>
          <p:cNvSpPr txBox="1"/>
          <p:nvPr/>
        </p:nvSpPr>
        <p:spPr>
          <a:xfrm>
            <a:off x="457200" y="3505201"/>
            <a:ext cx="3810000" cy="1833488"/>
          </a:xfrm>
          <a:prstGeom prst="rect">
            <a:avLst/>
          </a:prstGeom>
          <a:noFill/>
        </p:spPr>
        <p:txBody>
          <a:bodyPr wrap="none" rtlCol="0">
            <a:prstTxWarp prst="textPlain">
              <a:avLst/>
            </a:prstTxWarp>
            <a:spAutoFit/>
          </a:bodyPr>
          <a:lstStyle/>
          <a:p>
            <a:r>
              <a:rPr lang="en-US" dirty="0" smtClean="0">
                <a:ln>
                  <a:solidFill>
                    <a:sysClr val="windowText" lastClr="000000"/>
                  </a:solidFill>
                </a:ln>
                <a:solidFill>
                  <a:srgbClr val="C00000"/>
                </a:solidFill>
                <a:effectLst>
                  <a:glow rad="63500">
                    <a:schemeClr val="accent2">
                      <a:satMod val="175000"/>
                      <a:alpha val="40000"/>
                    </a:schemeClr>
                  </a:glow>
                </a:effectLst>
                <a:latin typeface="Crimes Times Six" panose="02000500000000000000" pitchFamily="2" charset="0"/>
              </a:rPr>
              <a:t>SIN</a:t>
            </a:r>
            <a:endParaRPr lang="en-US" dirty="0">
              <a:ln>
                <a:solidFill>
                  <a:sysClr val="windowText" lastClr="000000"/>
                </a:solidFill>
              </a:ln>
              <a:solidFill>
                <a:srgbClr val="C00000"/>
              </a:solidFill>
              <a:effectLst>
                <a:glow rad="63500">
                  <a:schemeClr val="accent2">
                    <a:satMod val="175000"/>
                    <a:alpha val="40000"/>
                  </a:schemeClr>
                </a:glow>
              </a:effectLst>
              <a:latin typeface="Crimes Times Six" panose="02000500000000000000" pitchFamily="2" charset="0"/>
            </a:endParaRPr>
          </a:p>
        </p:txBody>
      </p:sp>
      <p:sp>
        <p:nvSpPr>
          <p:cNvPr id="6" name="TextBox 5"/>
          <p:cNvSpPr txBox="1"/>
          <p:nvPr/>
        </p:nvSpPr>
        <p:spPr>
          <a:xfrm>
            <a:off x="1229868" y="5572780"/>
            <a:ext cx="2367956" cy="523220"/>
          </a:xfrm>
          <a:prstGeom prst="rect">
            <a:avLst/>
          </a:prstGeom>
          <a:noFill/>
        </p:spPr>
        <p:txBody>
          <a:bodyPr wrap="none" rtlCol="0">
            <a:spAutoFit/>
          </a:bodyPr>
          <a:lstStyle/>
          <a:p>
            <a:r>
              <a:rPr lang="en-US" sz="2800" dirty="0" smtClean="0">
                <a:latin typeface="Kozuka Mincho Pro H" pitchFamily="18" charset="-128"/>
                <a:ea typeface="Kozuka Mincho Pro H" pitchFamily="18" charset="-128"/>
              </a:rPr>
              <a:t>Genesis 3-11</a:t>
            </a:r>
            <a:endParaRPr lang="en-US" sz="2800" dirty="0">
              <a:latin typeface="Kozuka Mincho Pro H" pitchFamily="18" charset="-128"/>
              <a:ea typeface="Kozuka Mincho Pro H" pitchFamily="18" charset="-128"/>
            </a:endParaRPr>
          </a:p>
        </p:txBody>
      </p:sp>
      <p:grpSp>
        <p:nvGrpSpPr>
          <p:cNvPr id="14" name="Group 13"/>
          <p:cNvGrpSpPr/>
          <p:nvPr/>
        </p:nvGrpSpPr>
        <p:grpSpPr>
          <a:xfrm>
            <a:off x="3886200" y="990600"/>
            <a:ext cx="4953000" cy="5410200"/>
            <a:chOff x="3886200" y="990600"/>
            <a:chExt cx="4953000" cy="5410200"/>
          </a:xfrm>
        </p:grpSpPr>
        <p:pic>
          <p:nvPicPr>
            <p:cNvPr id="1026" name="Picture 2" descr="C:\Users\Steven\Pictures\Pictures\church related clips\cross_ro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990600"/>
              <a:ext cx="2667000" cy="434809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V="1">
              <a:off x="3886200" y="2743200"/>
              <a:ext cx="1752600" cy="685800"/>
            </a:xfrm>
            <a:prstGeom prst="straightConnector1">
              <a:avLst/>
            </a:prstGeom>
            <a:ln w="76200">
              <a:solidFill>
                <a:schemeClr val="tx1"/>
              </a:solidFill>
              <a:tailEnd type="arrow"/>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29200" y="3488060"/>
              <a:ext cx="3810000" cy="1845940"/>
            </a:xfrm>
            <a:prstGeom prst="rect">
              <a:avLst/>
            </a:prstGeom>
            <a:noFill/>
          </p:spPr>
          <p:txBody>
            <a:bodyPr wrap="none" rtlCol="0">
              <a:prstTxWarp prst="textPlain">
                <a:avLst/>
              </a:prstTxWarp>
              <a:spAutoFit/>
            </a:bodyPr>
            <a:lstStyle/>
            <a:p>
              <a:pPr algn="ctr"/>
              <a:r>
                <a:rPr lang="en-US" dirty="0" smtClean="0">
                  <a:ln>
                    <a:solidFill>
                      <a:sysClr val="windowText" lastClr="000000"/>
                    </a:solidFill>
                  </a:ln>
                  <a:solidFill>
                    <a:srgbClr val="C00000"/>
                  </a:solidFill>
                  <a:effectLst>
                    <a:glow rad="63500">
                      <a:schemeClr val="accent2">
                        <a:satMod val="175000"/>
                        <a:alpha val="40000"/>
                      </a:schemeClr>
                    </a:glow>
                  </a:effectLst>
                  <a:latin typeface="Crimes Times Six" panose="02000500000000000000" pitchFamily="2" charset="0"/>
                </a:rPr>
                <a:t>Our</a:t>
              </a:r>
            </a:p>
            <a:p>
              <a:pPr algn="ctr"/>
              <a:r>
                <a:rPr lang="en-US" dirty="0" smtClean="0">
                  <a:ln>
                    <a:solidFill>
                      <a:sysClr val="windowText" lastClr="000000"/>
                    </a:solidFill>
                  </a:ln>
                  <a:solidFill>
                    <a:srgbClr val="C00000"/>
                  </a:solidFill>
                  <a:effectLst>
                    <a:glow rad="63500">
                      <a:schemeClr val="accent2">
                        <a:satMod val="175000"/>
                        <a:alpha val="40000"/>
                      </a:schemeClr>
                    </a:glow>
                  </a:effectLst>
                  <a:latin typeface="Crimes Times Six" panose="02000500000000000000" pitchFamily="2" charset="0"/>
                </a:rPr>
                <a:t>SIN</a:t>
              </a:r>
              <a:endParaRPr lang="en-US" dirty="0">
                <a:ln>
                  <a:solidFill>
                    <a:sysClr val="windowText" lastClr="000000"/>
                  </a:solidFill>
                </a:ln>
                <a:solidFill>
                  <a:srgbClr val="C00000"/>
                </a:solidFill>
                <a:effectLst>
                  <a:glow rad="63500">
                    <a:schemeClr val="accent2">
                      <a:satMod val="175000"/>
                      <a:alpha val="40000"/>
                    </a:schemeClr>
                  </a:glow>
                </a:effectLst>
                <a:latin typeface="Crimes Times Six" panose="02000500000000000000" pitchFamily="2" charset="0"/>
              </a:endParaRPr>
            </a:p>
          </p:txBody>
        </p:sp>
        <p:sp>
          <p:nvSpPr>
            <p:cNvPr id="11" name="TextBox 10"/>
            <p:cNvSpPr txBox="1"/>
            <p:nvPr/>
          </p:nvSpPr>
          <p:spPr>
            <a:xfrm>
              <a:off x="6141555" y="5446693"/>
              <a:ext cx="2429255" cy="954107"/>
            </a:xfrm>
            <a:prstGeom prst="rect">
              <a:avLst/>
            </a:prstGeom>
            <a:noFill/>
          </p:spPr>
          <p:txBody>
            <a:bodyPr wrap="none" rtlCol="0">
              <a:spAutoFit/>
            </a:bodyPr>
            <a:lstStyle/>
            <a:p>
              <a:pPr algn="ctr"/>
              <a:r>
                <a:rPr lang="en-US" sz="2800" dirty="0" smtClean="0">
                  <a:latin typeface="Kozuka Mincho Pro H" pitchFamily="18" charset="-128"/>
                  <a:ea typeface="Kozuka Mincho Pro H" pitchFamily="18" charset="-128"/>
                </a:rPr>
                <a:t>Isaiah 53:5</a:t>
              </a:r>
            </a:p>
            <a:p>
              <a:pPr algn="ctr"/>
              <a:r>
                <a:rPr lang="en-US" sz="2800" dirty="0" smtClean="0">
                  <a:latin typeface="Kozuka Mincho Pro H" pitchFamily="18" charset="-128"/>
                  <a:ea typeface="Kozuka Mincho Pro H" pitchFamily="18" charset="-128"/>
                </a:rPr>
                <a:t>Galatians 1:4</a:t>
              </a:r>
              <a:endParaRPr lang="en-US" sz="2800" dirty="0">
                <a:latin typeface="Kozuka Mincho Pro H" pitchFamily="18" charset="-128"/>
                <a:ea typeface="Kozuka Mincho Pro H" pitchFamily="18" charset="-128"/>
              </a:endParaRPr>
            </a:p>
          </p:txBody>
        </p:sp>
      </p:grpSp>
      <p:sp>
        <p:nvSpPr>
          <p:cNvPr id="13" name="TextBox 12"/>
          <p:cNvSpPr txBox="1"/>
          <p:nvPr/>
        </p:nvSpPr>
        <p:spPr>
          <a:xfrm>
            <a:off x="457200" y="300335"/>
            <a:ext cx="2975495" cy="461665"/>
          </a:xfrm>
          <a:prstGeom prst="rect">
            <a:avLst/>
          </a:prstGeom>
          <a:noFill/>
        </p:spPr>
        <p:txBody>
          <a:bodyPr wrap="none" rtlCol="0">
            <a:spAutoFit/>
          </a:bodyPr>
          <a:lstStyle/>
          <a:p>
            <a:r>
              <a:rPr lang="en-US" sz="2400" dirty="0" smtClean="0">
                <a:solidFill>
                  <a:srgbClr val="C00000"/>
                </a:solidFill>
                <a:effectLst>
                  <a:outerShdw blurRad="38100" dist="38100" dir="2700000" algn="tl">
                    <a:srgbClr val="000000">
                      <a:alpha val="43137"/>
                    </a:srgbClr>
                  </a:outerShdw>
                </a:effectLst>
              </a:rPr>
              <a:t>Man’s Root Problem</a:t>
            </a:r>
            <a:endParaRPr lang="en-US" sz="24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0564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2"/>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10000" r="12666"/>
          <a:stretch/>
        </p:blipFill>
        <p:spPr>
          <a:xfrm flipH="1">
            <a:off x="0" y="1371600"/>
            <a:ext cx="9144000" cy="4736068"/>
          </a:xfrm>
          <a:prstGeom prst="ellipse">
            <a:avLst/>
          </a:prstGeom>
          <a:ln w="57150">
            <a:solidFill>
              <a:schemeClr val="tx1"/>
            </a:solidFill>
          </a:ln>
          <a:effectLst>
            <a:innerShdw blurRad="114300">
              <a:prstClr val="black"/>
            </a:innerShdw>
          </a:effectLst>
        </p:spPr>
      </p:pic>
      <p:sp>
        <p:nvSpPr>
          <p:cNvPr id="2" name="Title 1"/>
          <p:cNvSpPr>
            <a:spLocks noGrp="1"/>
          </p:cNvSpPr>
          <p:nvPr>
            <p:ph type="title"/>
          </p:nvPr>
        </p:nvSpPr>
        <p:spPr/>
        <p:txBody>
          <a:bodyPr>
            <a:normAutofit/>
          </a:bodyPr>
          <a:lstStyle/>
          <a:p>
            <a:r>
              <a:rPr lang="en-US" sz="6000" dirty="0" smtClean="0">
                <a:solidFill>
                  <a:srgbClr val="C00000"/>
                </a:solidFill>
                <a:latin typeface="Kozuka Mincho Pro H" pitchFamily="18" charset="-128"/>
                <a:ea typeface="Kozuka Mincho Pro H" pitchFamily="18" charset="-128"/>
              </a:rPr>
              <a:t>GENESIS</a:t>
            </a:r>
            <a:r>
              <a:rPr lang="en-US" sz="6000" dirty="0" smtClean="0">
                <a:latin typeface="Kozuka Mincho Pro H" pitchFamily="18" charset="-128"/>
                <a:ea typeface="Kozuka Mincho Pro H" pitchFamily="18" charset="-128"/>
              </a:rPr>
              <a:t> </a:t>
            </a:r>
            <a:r>
              <a:rPr lang="en-US" sz="6000" dirty="0" smtClean="0">
                <a:latin typeface="Kozuka Mincho Pro H" pitchFamily="18" charset="-128"/>
                <a:ea typeface="Kozuka Mincho Pro H" pitchFamily="18" charset="-128"/>
                <a:cs typeface="Arial"/>
              </a:rPr>
              <a:t>→ </a:t>
            </a:r>
            <a:r>
              <a:rPr lang="en-US" sz="6000" dirty="0" smtClean="0">
                <a:solidFill>
                  <a:srgbClr val="C00000"/>
                </a:solidFill>
                <a:latin typeface="Kozuka Mincho Pro H" pitchFamily="18" charset="-128"/>
                <a:ea typeface="Kozuka Mincho Pro H" pitchFamily="18" charset="-128"/>
                <a:cs typeface="Arial"/>
              </a:rPr>
              <a:t>JESUS</a:t>
            </a:r>
            <a:endParaRPr lang="en-US" sz="6000" dirty="0">
              <a:solidFill>
                <a:srgbClr val="C00000"/>
              </a:solidFill>
              <a:latin typeface="Kozuka Mincho Pro H" pitchFamily="18" charset="-128"/>
              <a:ea typeface="Kozuka Mincho Pro H" pitchFamily="18" charset="-128"/>
            </a:endParaRPr>
          </a:p>
        </p:txBody>
      </p:sp>
      <p:sp>
        <p:nvSpPr>
          <p:cNvPr id="5" name="TextBox 4"/>
          <p:cNvSpPr txBox="1"/>
          <p:nvPr/>
        </p:nvSpPr>
        <p:spPr>
          <a:xfrm>
            <a:off x="304800" y="4385846"/>
            <a:ext cx="1726755" cy="212365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4400" dirty="0" smtClean="0">
                <a:latin typeface="Kozuka Mincho Pro H" pitchFamily="18" charset="-128"/>
                <a:ea typeface="Kozuka Mincho Pro H" pitchFamily="18" charset="-128"/>
              </a:rPr>
              <a:t>First</a:t>
            </a:r>
          </a:p>
          <a:p>
            <a:pPr algn="ctr"/>
            <a:r>
              <a:rPr lang="en-US" sz="4400" dirty="0" smtClean="0">
                <a:latin typeface="Kozuka Mincho Pro H" pitchFamily="18" charset="-128"/>
                <a:ea typeface="Kozuka Mincho Pro H" pitchFamily="18" charset="-128"/>
              </a:rPr>
              <a:t>Man</a:t>
            </a:r>
          </a:p>
          <a:p>
            <a:pPr algn="ctr"/>
            <a:r>
              <a:rPr lang="en-US" sz="4400" dirty="0" smtClean="0">
                <a:latin typeface="Kozuka Mincho Pro H" pitchFamily="18" charset="-128"/>
                <a:ea typeface="Kozuka Mincho Pro H" pitchFamily="18" charset="-128"/>
              </a:rPr>
              <a:t>Adam</a:t>
            </a:r>
            <a:endParaRPr lang="en-US" sz="4400" dirty="0">
              <a:latin typeface="Kozuka Mincho Pro H" pitchFamily="18" charset="-128"/>
              <a:ea typeface="Kozuka Mincho Pro H" pitchFamily="18" charset="-128"/>
            </a:endParaRPr>
          </a:p>
        </p:txBody>
      </p:sp>
      <p:sp>
        <p:nvSpPr>
          <p:cNvPr id="6" name="TextBox 5"/>
          <p:cNvSpPr txBox="1"/>
          <p:nvPr/>
        </p:nvSpPr>
        <p:spPr>
          <a:xfrm>
            <a:off x="7010400" y="4724400"/>
            <a:ext cx="1872341" cy="144655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4400" dirty="0" smtClean="0">
                <a:latin typeface="Kozuka Mincho Pro H" pitchFamily="18" charset="-128"/>
                <a:ea typeface="Kozuka Mincho Pro H" pitchFamily="18" charset="-128"/>
              </a:rPr>
              <a:t>Last</a:t>
            </a:r>
          </a:p>
          <a:p>
            <a:pPr algn="ctr"/>
            <a:r>
              <a:rPr lang="en-US" sz="4400" dirty="0" smtClean="0">
                <a:latin typeface="Kozuka Mincho Pro H" pitchFamily="18" charset="-128"/>
                <a:ea typeface="Kozuka Mincho Pro H" pitchFamily="18" charset="-128"/>
              </a:rPr>
              <a:t>Adam</a:t>
            </a:r>
            <a:endParaRPr lang="en-US" sz="4400" dirty="0">
              <a:latin typeface="Kozuka Mincho Pro H" pitchFamily="18" charset="-128"/>
              <a:ea typeface="Kozuka Mincho Pro H" pitchFamily="18" charset="-128"/>
            </a:endParaRPr>
          </a:p>
        </p:txBody>
      </p:sp>
      <p:sp>
        <p:nvSpPr>
          <p:cNvPr id="7" name="TextBox 6"/>
          <p:cNvSpPr txBox="1"/>
          <p:nvPr/>
        </p:nvSpPr>
        <p:spPr>
          <a:xfrm>
            <a:off x="1524000" y="3296961"/>
            <a:ext cx="1911101" cy="769441"/>
          </a:xfrm>
          <a:prstGeom prst="rect">
            <a:avLst/>
          </a:prstGeom>
          <a:noFill/>
        </p:spPr>
        <p:txBody>
          <a:bodyPr wrap="none" rtlCol="0">
            <a:spAutoFit/>
          </a:bodyPr>
          <a:lstStyle/>
          <a:p>
            <a:pPr algn="ctr"/>
            <a:r>
              <a:rPr lang="en-US" sz="4400" dirty="0" smtClean="0">
                <a:ln>
                  <a:solidFill>
                    <a:schemeClr val="bg1"/>
                  </a:solidFill>
                </a:ln>
                <a:effectLst>
                  <a:glow rad="63500">
                    <a:schemeClr val="accent2">
                      <a:satMod val="175000"/>
                      <a:alpha val="40000"/>
                    </a:schemeClr>
                  </a:glow>
                  <a:outerShdw blurRad="38100" dist="38100" dir="2700000" algn="tl">
                    <a:srgbClr val="000000">
                      <a:alpha val="43137"/>
                    </a:srgbClr>
                  </a:outerShdw>
                </a:effectLst>
                <a:latin typeface="Bauhaus 93" panose="04030905020B02020C02" pitchFamily="82" charset="0"/>
                <a:ea typeface="Kozuka Mincho Pro H" pitchFamily="18" charset="-128"/>
              </a:rPr>
              <a:t>ALL DIE</a:t>
            </a:r>
            <a:endParaRPr lang="en-US" sz="4400" dirty="0">
              <a:ln>
                <a:solidFill>
                  <a:schemeClr val="bg1"/>
                </a:solidFill>
              </a:ln>
              <a:effectLst>
                <a:glow rad="63500">
                  <a:schemeClr val="accent2">
                    <a:satMod val="175000"/>
                    <a:alpha val="40000"/>
                  </a:schemeClr>
                </a:glow>
                <a:outerShdw blurRad="38100" dist="38100" dir="2700000" algn="tl">
                  <a:srgbClr val="000000">
                    <a:alpha val="43137"/>
                  </a:srgbClr>
                </a:outerShdw>
              </a:effectLst>
              <a:latin typeface="Bauhaus 93" panose="04030905020B02020C02" pitchFamily="82" charset="0"/>
              <a:ea typeface="Kozuka Mincho Pro H" pitchFamily="18" charset="-128"/>
            </a:endParaRPr>
          </a:p>
        </p:txBody>
      </p:sp>
      <p:sp>
        <p:nvSpPr>
          <p:cNvPr id="8" name="TextBox 7"/>
          <p:cNvSpPr txBox="1"/>
          <p:nvPr/>
        </p:nvSpPr>
        <p:spPr>
          <a:xfrm>
            <a:off x="5637968" y="3019961"/>
            <a:ext cx="2515432" cy="1446550"/>
          </a:xfrm>
          <a:prstGeom prst="rect">
            <a:avLst/>
          </a:prstGeom>
          <a:noFill/>
        </p:spPr>
        <p:txBody>
          <a:bodyPr wrap="none" rtlCol="0">
            <a:spAutoFit/>
          </a:bodyPr>
          <a:lstStyle/>
          <a:p>
            <a:pPr algn="ctr"/>
            <a:r>
              <a:rPr lang="en-US" sz="4400" dirty="0" smtClean="0">
                <a:ln>
                  <a:solidFill>
                    <a:sysClr val="windowText" lastClr="000000"/>
                  </a:solidFill>
                </a:ln>
                <a:solidFill>
                  <a:schemeClr val="bg1"/>
                </a:solidFill>
                <a:effectLst>
                  <a:glow rad="63500">
                    <a:srgbClr val="FFFF00">
                      <a:alpha val="40000"/>
                    </a:srgbClr>
                  </a:glow>
                  <a:outerShdw blurRad="38100" dist="38100" dir="2700000" algn="tl">
                    <a:srgbClr val="000000">
                      <a:alpha val="43137"/>
                    </a:srgbClr>
                  </a:outerShdw>
                </a:effectLst>
                <a:latin typeface="Bauhaus 93" panose="04030905020B02020C02" pitchFamily="82" charset="0"/>
                <a:ea typeface="Kozuka Mincho Pro H" pitchFamily="18" charset="-128"/>
              </a:rPr>
              <a:t>ALL MADE</a:t>
            </a:r>
          </a:p>
          <a:p>
            <a:pPr algn="ctr"/>
            <a:r>
              <a:rPr lang="en-US" sz="4400" dirty="0" smtClean="0">
                <a:ln>
                  <a:solidFill>
                    <a:sysClr val="windowText" lastClr="000000"/>
                  </a:solidFill>
                </a:ln>
                <a:solidFill>
                  <a:schemeClr val="bg1"/>
                </a:solidFill>
                <a:effectLst>
                  <a:glow rad="63500">
                    <a:srgbClr val="FFFF00">
                      <a:alpha val="40000"/>
                    </a:srgbClr>
                  </a:glow>
                  <a:outerShdw blurRad="38100" dist="38100" dir="2700000" algn="tl">
                    <a:srgbClr val="000000">
                      <a:alpha val="43137"/>
                    </a:srgbClr>
                  </a:outerShdw>
                </a:effectLst>
                <a:latin typeface="Bauhaus 93" panose="04030905020B02020C02" pitchFamily="82" charset="0"/>
                <a:ea typeface="Kozuka Mincho Pro H" pitchFamily="18" charset="-128"/>
              </a:rPr>
              <a:t>ALIVE</a:t>
            </a:r>
            <a:endParaRPr lang="en-US" sz="4400" dirty="0">
              <a:ln>
                <a:solidFill>
                  <a:sysClr val="windowText" lastClr="000000"/>
                </a:solidFill>
              </a:ln>
              <a:solidFill>
                <a:schemeClr val="bg1"/>
              </a:solidFill>
              <a:effectLst>
                <a:glow rad="63500">
                  <a:srgbClr val="FFFF00">
                    <a:alpha val="40000"/>
                  </a:srgbClr>
                </a:glow>
                <a:outerShdw blurRad="38100" dist="38100" dir="2700000" algn="tl">
                  <a:srgbClr val="000000">
                    <a:alpha val="43137"/>
                  </a:srgbClr>
                </a:outerShdw>
              </a:effectLst>
              <a:latin typeface="Bauhaus 93" panose="04030905020B02020C02" pitchFamily="82" charset="0"/>
              <a:ea typeface="Kozuka Mincho Pro H" pitchFamily="18" charset="-128"/>
            </a:endParaRPr>
          </a:p>
        </p:txBody>
      </p:sp>
      <p:cxnSp>
        <p:nvCxnSpPr>
          <p:cNvPr id="10" name="Straight Arrow Connector 9"/>
          <p:cNvCxnSpPr/>
          <p:nvPr/>
        </p:nvCxnSpPr>
        <p:spPr>
          <a:xfrm>
            <a:off x="2031555" y="5486400"/>
            <a:ext cx="4978845" cy="0"/>
          </a:xfrm>
          <a:prstGeom prst="straightConnector1">
            <a:avLst/>
          </a:prstGeom>
          <a:ln w="76200">
            <a:solidFill>
              <a:schemeClr val="tx1"/>
            </a:solidFill>
            <a:headEnd type="arrow" w="med" len="med"/>
            <a:tailEnd type="arrow" w="med" len="med"/>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13806" y="5486400"/>
            <a:ext cx="3214341" cy="461665"/>
          </a:xfrm>
          <a:prstGeom prst="rect">
            <a:avLst/>
          </a:prstGeom>
          <a:noFill/>
        </p:spPr>
        <p:txBody>
          <a:bodyPr wrap="none" rtlCol="0">
            <a:spAutoFit/>
          </a:bodyPr>
          <a:lstStyle/>
          <a:p>
            <a:pPr algn="ctr"/>
            <a:r>
              <a:rPr lang="en-US" sz="2400" b="1" dirty="0" smtClean="0">
                <a:effectLst>
                  <a:outerShdw blurRad="38100" dist="38100" dir="2700000" algn="tl">
                    <a:srgbClr val="000000">
                      <a:alpha val="43137"/>
                    </a:srgbClr>
                  </a:outerShdw>
                </a:effectLst>
              </a:rPr>
              <a:t>1 Corinthians 15:45</a:t>
            </a:r>
            <a:endParaRPr lang="en-US" sz="2400" b="1" dirty="0">
              <a:effectLst>
                <a:outerShdw blurRad="38100" dist="38100" dir="2700000" algn="tl">
                  <a:srgbClr val="000000">
                    <a:alpha val="43137"/>
                  </a:srgbClr>
                </a:outerShdw>
              </a:effectLst>
            </a:endParaRPr>
          </a:p>
        </p:txBody>
      </p:sp>
      <p:sp>
        <p:nvSpPr>
          <p:cNvPr id="12" name="TextBox 11"/>
          <p:cNvSpPr txBox="1"/>
          <p:nvPr/>
        </p:nvSpPr>
        <p:spPr>
          <a:xfrm>
            <a:off x="2873731" y="4983480"/>
            <a:ext cx="3294492"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400" b="1" spc="-150" dirty="0" smtClean="0">
                <a:solidFill>
                  <a:schemeClr val="tx1"/>
                </a:solidFill>
                <a:effectLst>
                  <a:outerShdw blurRad="38100" dist="38100" dir="2700000" algn="tl">
                    <a:srgbClr val="000000">
                      <a:alpha val="43137"/>
                    </a:srgbClr>
                  </a:outerShdw>
                </a:effectLst>
              </a:rPr>
              <a:t>1 Corinthians 15:21, 22</a:t>
            </a:r>
            <a:endParaRPr lang="en-US" sz="2400" b="1" spc="-15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571511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childTnLst>
                          </p:cTn>
                        </p:par>
                        <p:par>
                          <p:cTn id="8" fill="hold">
                            <p:stCondLst>
                              <p:cond delay="40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5400" dirty="0" smtClean="0">
                <a:solidFill>
                  <a:schemeClr val="bg1"/>
                </a:solidFill>
                <a:latin typeface="Freestyle Script" panose="030804020302050B0404" pitchFamily="66" charset="0"/>
              </a:rPr>
              <a:t>2 Corinthians 2:11</a:t>
            </a:r>
            <a:endParaRPr lang="en-US" sz="5400" dirty="0">
              <a:solidFill>
                <a:schemeClr val="bg1"/>
              </a:solidFill>
              <a:latin typeface="Freestyle Script" panose="030804020302050B0404" pitchFamily="66" charset="0"/>
            </a:endParaRPr>
          </a:p>
        </p:txBody>
      </p:sp>
      <p:pic>
        <p:nvPicPr>
          <p:cNvPr id="6" name="Content Placeholder 5"/>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t="-299" b="8815"/>
          <a:stretch/>
        </p:blipFill>
        <p:spPr>
          <a:xfrm>
            <a:off x="685800" y="1066800"/>
            <a:ext cx="7696200" cy="4883833"/>
          </a:xfrm>
          <a:prstGeom prst="rect">
            <a:avLst/>
          </a:prstGeom>
          <a:ln>
            <a:noFill/>
          </a:ln>
          <a:effectLst>
            <a:softEdge rad="112500"/>
          </a:effectLst>
        </p:spPr>
      </p:pic>
      <p:sp>
        <p:nvSpPr>
          <p:cNvPr id="7" name="TextBox 6"/>
          <p:cNvSpPr txBox="1"/>
          <p:nvPr/>
        </p:nvSpPr>
        <p:spPr>
          <a:xfrm>
            <a:off x="990600" y="1828800"/>
            <a:ext cx="7086600" cy="1569660"/>
          </a:xfrm>
          <a:prstGeom prst="rect">
            <a:avLst/>
          </a:prstGeom>
          <a:noFill/>
        </p:spPr>
        <p:txBody>
          <a:bodyPr wrap="square" rtlCol="0">
            <a:spAutoFit/>
          </a:bodyPr>
          <a:lstStyle/>
          <a:p>
            <a:pPr algn="ctr"/>
            <a:r>
              <a:rPr lang="en-US" sz="3200" dirty="0" smtClean="0">
                <a:solidFill>
                  <a:schemeClr val="bg1"/>
                </a:solidFill>
              </a:rPr>
              <a:t>“Lest Satan should take advantage of us; for we are not ignorant of his devices.”</a:t>
            </a:r>
          </a:p>
          <a:p>
            <a:pPr algn="ctr"/>
            <a:endParaRPr lang="en-US" sz="3200" dirty="0">
              <a:solidFill>
                <a:schemeClr val="bg1"/>
              </a:solidFill>
            </a:endParaRPr>
          </a:p>
        </p:txBody>
      </p:sp>
    </p:spTree>
    <p:extLst>
      <p:ext uri="{BB962C8B-B14F-4D97-AF65-F5344CB8AC3E}">
        <p14:creationId xmlns:p14="http://schemas.microsoft.com/office/powerpoint/2010/main" val="2588714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teven\Pictures\Pictures\church related clips\satan_serpent_dp.jpg"/>
          <p:cNvPicPr>
            <a:picLocks noChangeAspect="1" noChangeArrowheads="1"/>
          </p:cNvPicPr>
          <p:nvPr/>
        </p:nvPicPr>
        <p:blipFill>
          <a:blip r:embed="rId2">
            <a:extLst>
              <a:ext uri="{BEBA8EAE-BF5A-486C-A8C5-ECC9F3942E4B}">
                <a14:imgProps xmlns:a14="http://schemas.microsoft.com/office/drawing/2010/main">
                  <a14:imgLayer r:embed="rId3">
                    <a14:imgEffect>
                      <a14:artisticGlowDiffused trans="13000" intensity="4"/>
                    </a14:imgEffect>
                  </a14:imgLayer>
                </a14:imgProps>
              </a:ext>
              <a:ext uri="{28A0092B-C50C-407E-A947-70E740481C1C}">
                <a14:useLocalDpi xmlns:a14="http://schemas.microsoft.com/office/drawing/2010/main" val="0"/>
              </a:ext>
            </a:extLst>
          </a:blip>
          <a:srcRect/>
          <a:stretch>
            <a:fillRect/>
          </a:stretch>
        </p:blipFill>
        <p:spPr bwMode="auto">
          <a:xfrm>
            <a:off x="23446" y="0"/>
            <a:ext cx="4777154" cy="398414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2743200"/>
            <a:ext cx="8229600" cy="3581400"/>
          </a:xfrm>
        </p:spPr>
        <p:txBody>
          <a:bodyPr>
            <a:normAutofit lnSpcReduction="10000"/>
          </a:bodyPr>
          <a:lstStyle/>
          <a:p>
            <a:pPr marL="0" indent="0" algn="r">
              <a:buNone/>
            </a:pPr>
            <a:r>
              <a:rPr lang="en-US" sz="3600" spc="300" dirty="0" smtClean="0">
                <a:latin typeface="Kozuka Mincho Pro H" pitchFamily="18" charset="-128"/>
                <a:ea typeface="Kozuka Mincho Pro H" pitchFamily="18" charset="-128"/>
              </a:rPr>
              <a:t>GENESIS 3:1</a:t>
            </a:r>
          </a:p>
          <a:p>
            <a:pPr marL="0" indent="0" algn="r">
              <a:buNone/>
            </a:pPr>
            <a:r>
              <a:rPr lang="en-US" sz="2800" spc="300" dirty="0" smtClean="0">
                <a:latin typeface="Kozuka Mincho Pro H" pitchFamily="18" charset="-128"/>
                <a:ea typeface="Kozuka Mincho Pro H" pitchFamily="18" charset="-128"/>
              </a:rPr>
              <a:t> </a:t>
            </a:r>
            <a:endParaRPr lang="en-US" sz="3600" spc="300" dirty="0" smtClean="0">
              <a:latin typeface="Kozuka Mincho Pro H" pitchFamily="18" charset="-128"/>
              <a:ea typeface="Kozuka Mincho Pro H" pitchFamily="18" charset="-128"/>
            </a:endParaRPr>
          </a:p>
          <a:p>
            <a:pPr marL="0" indent="0">
              <a:buNone/>
            </a:pPr>
            <a:r>
              <a:rPr lang="en-US" dirty="0" smtClean="0"/>
              <a:t>“Now the serpent was more </a:t>
            </a:r>
            <a:r>
              <a:rPr lang="en-US" dirty="0" smtClean="0">
                <a:solidFill>
                  <a:srgbClr val="C00000"/>
                </a:solidFill>
              </a:rPr>
              <a:t>cunning</a:t>
            </a:r>
            <a:r>
              <a:rPr lang="en-US" dirty="0" smtClean="0"/>
              <a:t> than any beast of the field which the LORD God had made. And he said to the woman, ‘Has God indeed said, “You shall not eat of every tree of the garden”?’”</a:t>
            </a:r>
          </a:p>
        </p:txBody>
      </p:sp>
      <p:sp>
        <p:nvSpPr>
          <p:cNvPr id="9" name="TextBox 8"/>
          <p:cNvSpPr txBox="1"/>
          <p:nvPr/>
        </p:nvSpPr>
        <p:spPr>
          <a:xfrm>
            <a:off x="5486400" y="990600"/>
            <a:ext cx="3026150" cy="1078523"/>
          </a:xfrm>
          <a:prstGeom prst="rect">
            <a:avLst/>
          </a:prstGeom>
          <a:noFill/>
        </p:spPr>
        <p:txBody>
          <a:bodyPr wrap="none" rtlCol="0">
            <a:prstTxWarp prst="textPlain">
              <a:avLst/>
            </a:prstTxWarp>
            <a:spAutoFit/>
          </a:bodyPr>
          <a:lstStyle/>
          <a:p>
            <a:pPr algn="ctr"/>
            <a:r>
              <a:rPr lang="en-US" sz="4000" spc="600" dirty="0" smtClean="0">
                <a:solidFill>
                  <a:srgbClr val="C00000"/>
                </a:solidFill>
                <a:latin typeface="Kozuka Mincho Pro H" pitchFamily="18" charset="-128"/>
                <a:ea typeface="Kozuka Mincho Pro H" pitchFamily="18" charset="-128"/>
              </a:rPr>
              <a:t>cunning</a:t>
            </a:r>
            <a:endParaRPr lang="en-US" sz="4000" spc="600" dirty="0">
              <a:solidFill>
                <a:srgbClr val="C00000"/>
              </a:solidFill>
              <a:latin typeface="Kozuka Mincho Pro H" pitchFamily="18" charset="-128"/>
              <a:ea typeface="Kozuka Mincho Pro H" pitchFamily="18" charset="-128"/>
            </a:endParaRPr>
          </a:p>
        </p:txBody>
      </p:sp>
      <p:sp>
        <p:nvSpPr>
          <p:cNvPr id="10" name="TextBox 9"/>
          <p:cNvSpPr txBox="1"/>
          <p:nvPr/>
        </p:nvSpPr>
        <p:spPr>
          <a:xfrm>
            <a:off x="5389098" y="533400"/>
            <a:ext cx="3220754" cy="400110"/>
          </a:xfrm>
          <a:prstGeom prst="rect">
            <a:avLst/>
          </a:prstGeom>
          <a:noFill/>
        </p:spPr>
        <p:txBody>
          <a:bodyPr wrap="none" rtlCol="0">
            <a:spAutoFit/>
          </a:bodyPr>
          <a:lstStyle/>
          <a:p>
            <a:pPr algn="ctr"/>
            <a:r>
              <a:rPr lang="en-US" sz="2000" i="1" spc="600" dirty="0" smtClean="0">
                <a:solidFill>
                  <a:srgbClr val="C00000"/>
                </a:solidFill>
              </a:rPr>
              <a:t>clever and crafty</a:t>
            </a:r>
            <a:endParaRPr lang="en-US" sz="2000" i="1" spc="600" dirty="0">
              <a:solidFill>
                <a:srgbClr val="C00000"/>
              </a:solidFill>
            </a:endParaRPr>
          </a:p>
        </p:txBody>
      </p:sp>
      <p:sp>
        <p:nvSpPr>
          <p:cNvPr id="11" name="TextBox 10"/>
          <p:cNvSpPr txBox="1"/>
          <p:nvPr/>
        </p:nvSpPr>
        <p:spPr>
          <a:xfrm>
            <a:off x="0" y="6019800"/>
            <a:ext cx="9144000" cy="400110"/>
          </a:xfrm>
          <a:prstGeom prst="rect">
            <a:avLst/>
          </a:prstGeom>
          <a:noFill/>
        </p:spPr>
        <p:txBody>
          <a:bodyPr wrap="square" rtlCol="0">
            <a:spAutoFit/>
          </a:bodyPr>
          <a:lstStyle/>
          <a:p>
            <a:pPr algn="ctr"/>
            <a:r>
              <a:rPr lang="en-US" sz="2000" b="1" spc="-80" dirty="0" smtClean="0">
                <a:solidFill>
                  <a:srgbClr val="C00000"/>
                </a:solidFill>
              </a:rPr>
              <a:t>2 Corinthians 11:3 | Genesis 27:15, 16 | Joshua 9:3-6 | Luke 20:20-26| Ephesians 4:14</a:t>
            </a:r>
            <a:endParaRPr lang="en-US" sz="2000" b="1" spc="-80" dirty="0">
              <a:solidFill>
                <a:srgbClr val="C00000"/>
              </a:solidFill>
            </a:endParaRPr>
          </a:p>
        </p:txBody>
      </p:sp>
    </p:spTree>
    <p:extLst>
      <p:ext uri="{BB962C8B-B14F-4D97-AF65-F5344CB8AC3E}">
        <p14:creationId xmlns:p14="http://schemas.microsoft.com/office/powerpoint/2010/main" val="462996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a:xfrm>
            <a:off x="493872" y="651350"/>
            <a:ext cx="6745128" cy="3996850"/>
          </a:xfrm>
        </p:spPr>
        <p:txBody>
          <a:bodyPr>
            <a:normAutofit lnSpcReduction="10000"/>
          </a:bodyPr>
          <a:lstStyle/>
          <a:p>
            <a:pPr marL="0" indent="0">
              <a:buNone/>
            </a:pPr>
            <a:r>
              <a:rPr lang="en-US" b="1" dirty="0" smtClean="0"/>
              <a:t>Safeguards Against Satan’s Cleverness</a:t>
            </a:r>
          </a:p>
          <a:p>
            <a:pPr marL="914400" lvl="1" indent="-514350" algn="l">
              <a:buFont typeface="+mj-lt"/>
              <a:buAutoNum type="arabicPeriod"/>
            </a:pPr>
            <a:r>
              <a:rPr lang="en-US" dirty="0" smtClean="0"/>
              <a:t>Speak as the oracles of God </a:t>
            </a:r>
          </a:p>
          <a:p>
            <a:pPr marL="1314450" lvl="2" indent="-514350" algn="l">
              <a:buFont typeface="Wingdings" panose="05000000000000000000" pitchFamily="2" charset="2"/>
              <a:buChar char="§"/>
            </a:pPr>
            <a:r>
              <a:rPr lang="en-US" dirty="0" smtClean="0"/>
              <a:t>1 Peter 4:11</a:t>
            </a:r>
          </a:p>
          <a:p>
            <a:pPr marL="914400" lvl="1" indent="-514350" algn="l">
              <a:buFont typeface="+mj-lt"/>
              <a:buAutoNum type="arabicPeriod"/>
            </a:pPr>
            <a:r>
              <a:rPr lang="en-US" dirty="0" smtClean="0"/>
              <a:t>Do not think beyond what is written </a:t>
            </a:r>
          </a:p>
          <a:p>
            <a:pPr marL="1314450" lvl="2" indent="-514350" algn="l">
              <a:buFont typeface="Wingdings" panose="05000000000000000000" pitchFamily="2" charset="2"/>
              <a:buChar char="§"/>
            </a:pPr>
            <a:r>
              <a:rPr lang="en-US" dirty="0" smtClean="0"/>
              <a:t>1 Corinthians 4:6</a:t>
            </a:r>
          </a:p>
          <a:p>
            <a:pPr marL="914400" lvl="1" indent="-514350" algn="l">
              <a:buFont typeface="+mj-lt"/>
              <a:buAutoNum type="arabicPeriod"/>
            </a:pPr>
            <a:r>
              <a:rPr lang="en-US" dirty="0" smtClean="0"/>
              <a:t>Mind the harmony of Scripture </a:t>
            </a:r>
          </a:p>
          <a:p>
            <a:pPr marL="1314450" lvl="2" indent="-514350" algn="l">
              <a:buFont typeface="Wingdings" panose="05000000000000000000" pitchFamily="2" charset="2"/>
              <a:buChar char="§"/>
            </a:pPr>
            <a:r>
              <a:rPr lang="en-US" dirty="0" smtClean="0"/>
              <a:t>Matthew 4:5-7</a:t>
            </a:r>
          </a:p>
        </p:txBody>
      </p:sp>
    </p:spTree>
    <p:extLst>
      <p:ext uri="{BB962C8B-B14F-4D97-AF65-F5344CB8AC3E}">
        <p14:creationId xmlns:p14="http://schemas.microsoft.com/office/powerpoint/2010/main" val="4150524409"/>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500"/>
                                        <p:tgtEl>
                                          <p:spTgt spid="4">
                                            <p:txEl>
                                              <p:pRg st="1" end="1"/>
                                            </p:txEl>
                                          </p:spTgt>
                                        </p:tgtEl>
                                      </p:cBhvr>
                                    </p:animEffect>
                                  </p:childTnLst>
                                </p:cTn>
                              </p:par>
                            </p:childTnLst>
                          </p:cTn>
                        </p:par>
                        <p:par>
                          <p:cTn id="8" fill="hold">
                            <p:stCondLst>
                              <p:cond delay="46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1500"/>
                                        <p:tgtEl>
                                          <p:spTgt spid="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lt">
                                    <p:tmPct val="10000"/>
                                  </p:iterate>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1500"/>
                                        <p:tgtEl>
                                          <p:spTgt spid="4">
                                            <p:txEl>
                                              <p:pRg st="3" end="3"/>
                                            </p:txEl>
                                          </p:spTgt>
                                        </p:tgtEl>
                                      </p:cBhvr>
                                    </p:animEffect>
                                  </p:childTnLst>
                                </p:cTn>
                              </p:par>
                            </p:childTnLst>
                          </p:cTn>
                        </p:par>
                        <p:par>
                          <p:cTn id="17" fill="hold">
                            <p:stCondLst>
                              <p:cond delay="5700"/>
                            </p:stCondLst>
                            <p:childTnLst>
                              <p:par>
                                <p:cTn id="18" presetID="10" presetClass="entr" presetSubtype="0" fill="hold" nodeType="afterEffect">
                                  <p:stCondLst>
                                    <p:cond delay="0"/>
                                  </p:stCondLst>
                                  <p:iterate type="lt">
                                    <p:tmPct val="10000"/>
                                  </p:iterate>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1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iterate type="lt">
                                    <p:tmPct val="10000"/>
                                  </p:iterate>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1500"/>
                                        <p:tgtEl>
                                          <p:spTgt spid="4">
                                            <p:txEl>
                                              <p:pRg st="5" end="5"/>
                                            </p:txEl>
                                          </p:spTgt>
                                        </p:tgtEl>
                                      </p:cBhvr>
                                    </p:animEffect>
                                  </p:childTnLst>
                                </p:cTn>
                              </p:par>
                            </p:childTnLst>
                          </p:cTn>
                        </p:par>
                        <p:par>
                          <p:cTn id="26" fill="hold">
                            <p:stCondLst>
                              <p:cond delay="5100"/>
                            </p:stCondLst>
                            <p:childTnLst>
                              <p:par>
                                <p:cTn id="27" presetID="10" presetClass="entr" presetSubtype="0" fill="hold" nodeType="afterEffect">
                                  <p:stCondLst>
                                    <p:cond delay="0"/>
                                  </p:stCondLst>
                                  <p:iterate type="lt">
                                    <p:tmPct val="10000"/>
                                  </p:iterate>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a:xfrm>
            <a:off x="493872" y="685800"/>
            <a:ext cx="6668928" cy="3886200"/>
          </a:xfrm>
        </p:spPr>
        <p:txBody>
          <a:bodyPr>
            <a:normAutofit/>
          </a:bodyPr>
          <a:lstStyle/>
          <a:p>
            <a:pPr marL="0" indent="0">
              <a:buNone/>
            </a:pPr>
            <a:r>
              <a:rPr lang="en-US" b="1" dirty="0" smtClean="0"/>
              <a:t>Safeguards Against Satan’s Cleverness</a:t>
            </a:r>
          </a:p>
          <a:p>
            <a:pPr marL="914400" lvl="1" indent="-514350" algn="l">
              <a:buFont typeface="+mj-lt"/>
              <a:buAutoNum type="arabicPeriod" startAt="4"/>
            </a:pPr>
            <a:r>
              <a:rPr lang="en-US" dirty="0" smtClean="0"/>
              <a:t>Measure all things by what is written </a:t>
            </a:r>
          </a:p>
          <a:p>
            <a:pPr marL="1314450" lvl="2" indent="-514350" algn="l">
              <a:buFont typeface="Wingdings" panose="05000000000000000000" pitchFamily="2" charset="2"/>
              <a:buChar char="§"/>
            </a:pPr>
            <a:r>
              <a:rPr lang="en-US" dirty="0" smtClean="0"/>
              <a:t>1 Thessalonians 5:21; Acts 17:11</a:t>
            </a:r>
          </a:p>
          <a:p>
            <a:pPr marL="914400" lvl="1" indent="-514350" algn="l">
              <a:buFont typeface="+mj-lt"/>
              <a:buAutoNum type="arabicPeriod" startAt="4"/>
            </a:pPr>
            <a:r>
              <a:rPr lang="en-US" dirty="0" smtClean="0"/>
              <a:t>Do not let pride or personal preference sour the truth</a:t>
            </a:r>
          </a:p>
          <a:p>
            <a:pPr marL="1314450" lvl="2" indent="-514350" algn="l">
              <a:buFont typeface="Wingdings" panose="05000000000000000000" pitchFamily="2" charset="2"/>
              <a:buChar char="§"/>
            </a:pPr>
            <a:r>
              <a:rPr lang="en-US" dirty="0" smtClean="0"/>
              <a:t>Saul, Jeroboam, </a:t>
            </a:r>
            <a:r>
              <a:rPr lang="en-US" dirty="0" err="1" smtClean="0"/>
              <a:t>Uzziah</a:t>
            </a:r>
            <a:r>
              <a:rPr lang="en-US" dirty="0" smtClean="0"/>
              <a:t>, etc.</a:t>
            </a:r>
          </a:p>
        </p:txBody>
      </p:sp>
    </p:spTree>
    <p:extLst>
      <p:ext uri="{BB962C8B-B14F-4D97-AF65-F5344CB8AC3E}">
        <p14:creationId xmlns:p14="http://schemas.microsoft.com/office/powerpoint/2010/main" val="6115854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500"/>
                                        <p:tgtEl>
                                          <p:spTgt spid="4">
                                            <p:txEl>
                                              <p:pRg st="3" end="3"/>
                                            </p:txEl>
                                          </p:spTgt>
                                        </p:tgtEl>
                                      </p:cBhvr>
                                    </p:animEffect>
                                  </p:childTnLst>
                                </p:cTn>
                              </p:par>
                            </p:childTnLst>
                          </p:cTn>
                        </p:par>
                        <p:par>
                          <p:cTn id="8" fill="hold">
                            <p:stCondLst>
                              <p:cond delay="81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hip_oce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Sin</Template>
  <TotalTime>657</TotalTime>
  <Words>190</Words>
  <Application>Microsoft Office PowerPoint</Application>
  <PresentationFormat>On-screen Show (4:3)</PresentationFormat>
  <Paragraphs>39</Paragraphs>
  <Slides>7</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vt:i4>
      </vt:variant>
    </vt:vector>
  </HeadingPairs>
  <TitlesOfParts>
    <vt:vector size="22" baseType="lpstr">
      <vt:lpstr>Arial</vt:lpstr>
      <vt:lpstr>Trajan Pro</vt:lpstr>
      <vt:lpstr>Freestyle Script</vt:lpstr>
      <vt:lpstr>Calibri</vt:lpstr>
      <vt:lpstr>Bauhaus 93</vt:lpstr>
      <vt:lpstr>MS PGothic</vt:lpstr>
      <vt:lpstr>Adobe Arabic</vt:lpstr>
      <vt:lpstr>Bodoni Book Italic</vt:lpstr>
      <vt:lpstr>Crimes Times Six</vt:lpstr>
      <vt:lpstr>Georgia</vt:lpstr>
      <vt:lpstr>Wingdings</vt:lpstr>
      <vt:lpstr>Book</vt:lpstr>
      <vt:lpstr>Kozuka Mincho Pro H</vt:lpstr>
      <vt:lpstr>Sin</vt:lpstr>
      <vt:lpstr>ship_ocean</vt:lpstr>
      <vt:lpstr>PowerPoint Presentation</vt:lpstr>
      <vt:lpstr>PowerPoint Presentation</vt:lpstr>
      <vt:lpstr>GENESIS → JESUS</vt:lpstr>
      <vt:lpstr>2 Corinthians 2:11</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J. Wallace</dc:creator>
  <cp:lastModifiedBy>Steven J. Wallace</cp:lastModifiedBy>
  <cp:revision>46</cp:revision>
  <dcterms:created xsi:type="dcterms:W3CDTF">2015-10-07T16:31:52Z</dcterms:created>
  <dcterms:modified xsi:type="dcterms:W3CDTF">2015-10-10T00:39:48Z</dcterms:modified>
</cp:coreProperties>
</file>